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6"/>
  </p:notesMasterIdLst>
  <p:sldIdLst>
    <p:sldId id="625" r:id="rId2"/>
    <p:sldId id="257" r:id="rId3"/>
    <p:sldId id="590" r:id="rId4"/>
    <p:sldId id="627" r:id="rId5"/>
    <p:sldId id="479" r:id="rId6"/>
    <p:sldId id="484" r:id="rId7"/>
    <p:sldId id="485" r:id="rId8"/>
    <p:sldId id="480" r:id="rId9"/>
    <p:sldId id="481" r:id="rId10"/>
    <p:sldId id="486" r:id="rId11"/>
    <p:sldId id="482" r:id="rId12"/>
    <p:sldId id="487" r:id="rId13"/>
    <p:sldId id="488" r:id="rId14"/>
    <p:sldId id="489" r:id="rId15"/>
    <p:sldId id="490" r:id="rId16"/>
    <p:sldId id="425" r:id="rId17"/>
    <p:sldId id="670" r:id="rId18"/>
    <p:sldId id="265" r:id="rId19"/>
    <p:sldId id="263" r:id="rId20"/>
    <p:sldId id="266" r:id="rId21"/>
    <p:sldId id="267" r:id="rId22"/>
    <p:sldId id="269" r:id="rId23"/>
    <p:sldId id="268" r:id="rId24"/>
    <p:sldId id="271" r:id="rId25"/>
    <p:sldId id="272" r:id="rId26"/>
    <p:sldId id="274" r:id="rId27"/>
    <p:sldId id="375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376" r:id="rId36"/>
    <p:sldId id="377" r:id="rId37"/>
    <p:sldId id="282" r:id="rId38"/>
    <p:sldId id="303" r:id="rId39"/>
    <p:sldId id="304" r:id="rId40"/>
    <p:sldId id="305" r:id="rId41"/>
    <p:sldId id="306" r:id="rId42"/>
    <p:sldId id="378" r:id="rId43"/>
    <p:sldId id="285" r:id="rId44"/>
    <p:sldId id="287" r:id="rId45"/>
    <p:sldId id="286" r:id="rId46"/>
    <p:sldId id="288" r:id="rId47"/>
    <p:sldId id="289" r:id="rId48"/>
    <p:sldId id="284" r:id="rId49"/>
    <p:sldId id="302" r:id="rId50"/>
    <p:sldId id="307" r:id="rId51"/>
    <p:sldId id="292" r:id="rId52"/>
    <p:sldId id="290" r:id="rId53"/>
    <p:sldId id="308" r:id="rId54"/>
    <p:sldId id="291" r:id="rId55"/>
    <p:sldId id="293" r:id="rId56"/>
    <p:sldId id="294" r:id="rId57"/>
    <p:sldId id="295" r:id="rId58"/>
    <p:sldId id="310" r:id="rId59"/>
    <p:sldId id="311" r:id="rId60"/>
    <p:sldId id="312" r:id="rId61"/>
    <p:sldId id="313" r:id="rId62"/>
    <p:sldId id="299" r:id="rId63"/>
    <p:sldId id="315" r:id="rId64"/>
    <p:sldId id="316" r:id="rId65"/>
    <p:sldId id="317" r:id="rId66"/>
    <p:sldId id="318" r:id="rId67"/>
    <p:sldId id="333" r:id="rId68"/>
    <p:sldId id="379" r:id="rId69"/>
    <p:sldId id="380" r:id="rId70"/>
    <p:sldId id="320" r:id="rId71"/>
    <p:sldId id="341" r:id="rId72"/>
    <p:sldId id="351" r:id="rId73"/>
    <p:sldId id="352" r:id="rId74"/>
    <p:sldId id="342" r:id="rId75"/>
    <p:sldId id="321" r:id="rId76"/>
    <p:sldId id="322" r:id="rId77"/>
    <p:sldId id="324" r:id="rId78"/>
    <p:sldId id="327" r:id="rId79"/>
    <p:sldId id="328" r:id="rId80"/>
    <p:sldId id="329" r:id="rId81"/>
    <p:sldId id="330" r:id="rId82"/>
    <p:sldId id="331" r:id="rId83"/>
    <p:sldId id="332" r:id="rId84"/>
    <p:sldId id="336" r:id="rId85"/>
    <p:sldId id="337" r:id="rId86"/>
    <p:sldId id="381" r:id="rId87"/>
    <p:sldId id="339" r:id="rId88"/>
    <p:sldId id="353" r:id="rId89"/>
    <p:sldId id="338" r:id="rId90"/>
    <p:sldId id="38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6" r:id="rId100"/>
    <p:sldId id="386" r:id="rId101"/>
    <p:sldId id="357" r:id="rId102"/>
    <p:sldId id="383" r:id="rId103"/>
    <p:sldId id="384" r:id="rId104"/>
    <p:sldId id="387" r:id="rId105"/>
    <p:sldId id="385" r:id="rId106"/>
    <p:sldId id="388" r:id="rId107"/>
    <p:sldId id="390" r:id="rId108"/>
    <p:sldId id="389" r:id="rId109"/>
    <p:sldId id="394" r:id="rId110"/>
    <p:sldId id="391" r:id="rId111"/>
    <p:sldId id="392" r:id="rId112"/>
    <p:sldId id="393" r:id="rId113"/>
    <p:sldId id="421" r:id="rId114"/>
    <p:sldId id="396" r:id="rId115"/>
    <p:sldId id="398" r:id="rId116"/>
    <p:sldId id="399" r:id="rId117"/>
    <p:sldId id="397" r:id="rId118"/>
    <p:sldId id="400" r:id="rId119"/>
    <p:sldId id="401" r:id="rId120"/>
    <p:sldId id="402" r:id="rId121"/>
    <p:sldId id="403" r:id="rId122"/>
    <p:sldId id="404" r:id="rId123"/>
    <p:sldId id="405" r:id="rId124"/>
    <p:sldId id="629" r:id="rId125"/>
    <p:sldId id="628" r:id="rId126"/>
    <p:sldId id="630" r:id="rId127"/>
    <p:sldId id="633" r:id="rId128"/>
    <p:sldId id="671" r:id="rId129"/>
    <p:sldId id="634" r:id="rId130"/>
    <p:sldId id="635" r:id="rId131"/>
    <p:sldId id="636" r:id="rId132"/>
    <p:sldId id="637" r:id="rId133"/>
    <p:sldId id="638" r:id="rId134"/>
    <p:sldId id="640" r:id="rId135"/>
    <p:sldId id="639" r:id="rId136"/>
    <p:sldId id="644" r:id="rId137"/>
    <p:sldId id="642" r:id="rId138"/>
    <p:sldId id="643" r:id="rId139"/>
    <p:sldId id="645" r:id="rId140"/>
    <p:sldId id="646" r:id="rId141"/>
    <p:sldId id="647" r:id="rId142"/>
    <p:sldId id="641" r:id="rId143"/>
    <p:sldId id="648" r:id="rId144"/>
    <p:sldId id="649" r:id="rId145"/>
    <p:sldId id="650" r:id="rId146"/>
    <p:sldId id="651" r:id="rId147"/>
    <p:sldId id="652" r:id="rId148"/>
    <p:sldId id="653" r:id="rId149"/>
    <p:sldId id="654" r:id="rId150"/>
    <p:sldId id="655" r:id="rId151"/>
    <p:sldId id="656" r:id="rId152"/>
    <p:sldId id="657" r:id="rId153"/>
    <p:sldId id="658" r:id="rId154"/>
    <p:sldId id="665" r:id="rId155"/>
    <p:sldId id="659" r:id="rId156"/>
    <p:sldId id="660" r:id="rId157"/>
    <p:sldId id="661" r:id="rId158"/>
    <p:sldId id="672" r:id="rId159"/>
    <p:sldId id="673" r:id="rId160"/>
    <p:sldId id="674" r:id="rId161"/>
    <p:sldId id="675" r:id="rId162"/>
    <p:sldId id="676" r:id="rId163"/>
    <p:sldId id="359" r:id="rId164"/>
    <p:sldId id="664" r:id="rId165"/>
    <p:sldId id="668" r:id="rId166"/>
    <p:sldId id="361" r:id="rId167"/>
    <p:sldId id="360" r:id="rId168"/>
    <p:sldId id="362" r:id="rId169"/>
    <p:sldId id="363" r:id="rId170"/>
    <p:sldId id="365" r:id="rId171"/>
    <p:sldId id="364" r:id="rId172"/>
    <p:sldId id="366" r:id="rId173"/>
    <p:sldId id="367" r:id="rId174"/>
    <p:sldId id="368" r:id="rId175"/>
    <p:sldId id="371" r:id="rId176"/>
    <p:sldId id="370" r:id="rId177"/>
    <p:sldId id="369" r:id="rId178"/>
    <p:sldId id="677" r:id="rId179"/>
    <p:sldId id="678" r:id="rId180"/>
    <p:sldId id="679" r:id="rId181"/>
    <p:sldId id="681" r:id="rId182"/>
    <p:sldId id="372" r:id="rId183"/>
    <p:sldId id="373" r:id="rId184"/>
    <p:sldId id="374" r:id="rId185"/>
    <p:sldId id="680" r:id="rId186"/>
    <p:sldId id="406" r:id="rId187"/>
    <p:sldId id="407" r:id="rId188"/>
    <p:sldId id="408" r:id="rId189"/>
    <p:sldId id="409" r:id="rId190"/>
    <p:sldId id="411" r:id="rId191"/>
    <p:sldId id="410" r:id="rId192"/>
    <p:sldId id="412" r:id="rId193"/>
    <p:sldId id="422" r:id="rId194"/>
    <p:sldId id="413" r:id="rId195"/>
    <p:sldId id="414" r:id="rId196"/>
    <p:sldId id="415" r:id="rId197"/>
    <p:sldId id="416" r:id="rId198"/>
    <p:sldId id="418" r:id="rId199"/>
    <p:sldId id="419" r:id="rId200"/>
    <p:sldId id="420" r:id="rId201"/>
    <p:sldId id="424" r:id="rId202"/>
    <p:sldId id="426" r:id="rId203"/>
    <p:sldId id="428" r:id="rId204"/>
    <p:sldId id="604" r:id="rId205"/>
    <p:sldId id="605" r:id="rId206"/>
    <p:sldId id="606" r:id="rId207"/>
    <p:sldId id="607" r:id="rId208"/>
    <p:sldId id="608" r:id="rId209"/>
    <p:sldId id="609" r:id="rId210"/>
    <p:sldId id="610" r:id="rId211"/>
    <p:sldId id="611" r:id="rId212"/>
    <p:sldId id="612" r:id="rId213"/>
    <p:sldId id="613" r:id="rId214"/>
    <p:sldId id="614" r:id="rId215"/>
    <p:sldId id="615" r:id="rId216"/>
    <p:sldId id="616" r:id="rId217"/>
    <p:sldId id="617" r:id="rId218"/>
    <p:sldId id="618" r:id="rId219"/>
    <p:sldId id="619" r:id="rId220"/>
    <p:sldId id="620" r:id="rId221"/>
    <p:sldId id="621" r:id="rId222"/>
    <p:sldId id="622" r:id="rId223"/>
    <p:sldId id="623" r:id="rId224"/>
    <p:sldId id="624" r:id="rId225"/>
    <p:sldId id="423" r:id="rId226"/>
    <p:sldId id="461" r:id="rId227"/>
    <p:sldId id="462" r:id="rId228"/>
    <p:sldId id="463" r:id="rId229"/>
    <p:sldId id="464" r:id="rId230"/>
    <p:sldId id="465" r:id="rId231"/>
    <p:sldId id="466" r:id="rId232"/>
    <p:sldId id="467" r:id="rId233"/>
    <p:sldId id="468" r:id="rId234"/>
    <p:sldId id="469" r:id="rId235"/>
    <p:sldId id="470" r:id="rId236"/>
    <p:sldId id="471" r:id="rId237"/>
    <p:sldId id="472" r:id="rId238"/>
    <p:sldId id="473" r:id="rId239"/>
    <p:sldId id="474" r:id="rId240"/>
    <p:sldId id="475" r:id="rId241"/>
    <p:sldId id="476" r:id="rId242"/>
    <p:sldId id="477" r:id="rId243"/>
    <p:sldId id="478" r:id="rId244"/>
    <p:sldId id="690" r:id="rId245"/>
    <p:sldId id="691" r:id="rId246"/>
    <p:sldId id="692" r:id="rId247"/>
    <p:sldId id="693" r:id="rId248"/>
    <p:sldId id="492" r:id="rId249"/>
    <p:sldId id="682" r:id="rId250"/>
    <p:sldId id="683" r:id="rId251"/>
    <p:sldId id="684" r:id="rId252"/>
    <p:sldId id="685" r:id="rId253"/>
    <p:sldId id="686" r:id="rId254"/>
    <p:sldId id="687" r:id="rId255"/>
    <p:sldId id="688" r:id="rId256"/>
    <p:sldId id="689" r:id="rId257"/>
    <p:sldId id="499" r:id="rId258"/>
    <p:sldId id="500" r:id="rId259"/>
    <p:sldId id="626" r:id="rId260"/>
    <p:sldId id="501" r:id="rId261"/>
    <p:sldId id="502" r:id="rId262"/>
    <p:sldId id="503" r:id="rId263"/>
    <p:sldId id="504" r:id="rId264"/>
    <p:sldId id="505" r:id="rId265"/>
    <p:sldId id="506" r:id="rId266"/>
    <p:sldId id="507" r:id="rId267"/>
    <p:sldId id="508" r:id="rId268"/>
    <p:sldId id="509" r:id="rId269"/>
    <p:sldId id="512" r:id="rId270"/>
    <p:sldId id="511" r:id="rId271"/>
    <p:sldId id="513" r:id="rId272"/>
    <p:sldId id="514" r:id="rId273"/>
    <p:sldId id="510" r:id="rId274"/>
    <p:sldId id="516" r:id="rId275"/>
    <p:sldId id="518" r:id="rId276"/>
    <p:sldId id="595" r:id="rId277"/>
    <p:sldId id="596" r:id="rId278"/>
    <p:sldId id="597" r:id="rId279"/>
    <p:sldId id="519" r:id="rId280"/>
    <p:sldId id="537" r:id="rId281"/>
    <p:sldId id="538" r:id="rId282"/>
    <p:sldId id="520" r:id="rId283"/>
    <p:sldId id="521" r:id="rId284"/>
    <p:sldId id="522" r:id="rId285"/>
    <p:sldId id="523" r:id="rId286"/>
    <p:sldId id="524" r:id="rId287"/>
    <p:sldId id="598" r:id="rId288"/>
    <p:sldId id="525" r:id="rId289"/>
    <p:sldId id="526" r:id="rId290"/>
    <p:sldId id="527" r:id="rId291"/>
    <p:sldId id="528" r:id="rId292"/>
    <p:sldId id="599" r:id="rId293"/>
    <p:sldId id="529" r:id="rId294"/>
    <p:sldId id="530" r:id="rId295"/>
    <p:sldId id="531" r:id="rId296"/>
    <p:sldId id="532" r:id="rId297"/>
    <p:sldId id="533" r:id="rId298"/>
    <p:sldId id="600" r:id="rId299"/>
    <p:sldId id="536" r:id="rId300"/>
    <p:sldId id="539" r:id="rId301"/>
    <p:sldId id="540" r:id="rId302"/>
    <p:sldId id="541" r:id="rId303"/>
    <p:sldId id="542" r:id="rId304"/>
    <p:sldId id="544" r:id="rId305"/>
    <p:sldId id="545" r:id="rId306"/>
    <p:sldId id="543" r:id="rId307"/>
    <p:sldId id="546" r:id="rId308"/>
    <p:sldId id="547" r:id="rId309"/>
    <p:sldId id="548" r:id="rId310"/>
    <p:sldId id="549" r:id="rId311"/>
    <p:sldId id="550" r:id="rId312"/>
    <p:sldId id="551" r:id="rId313"/>
    <p:sldId id="580" r:id="rId314"/>
    <p:sldId id="581" r:id="rId315"/>
    <p:sldId id="584" r:id="rId316"/>
    <p:sldId id="585" r:id="rId317"/>
    <p:sldId id="586" r:id="rId318"/>
    <p:sldId id="587" r:id="rId319"/>
    <p:sldId id="582" r:id="rId320"/>
    <p:sldId id="588" r:id="rId321"/>
    <p:sldId id="601" r:id="rId322"/>
    <p:sldId id="602" r:id="rId323"/>
    <p:sldId id="603" r:id="rId324"/>
    <p:sldId id="535" r:id="rId32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FF"/>
    <a:srgbClr val="CCCC00"/>
    <a:srgbClr val="00FF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77" d="100"/>
          <a:sy n="77" d="100"/>
        </p:scale>
        <p:origin x="-1080" y="4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presProps" Target="presProps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slide" Target="slides/slide31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323" Type="http://schemas.openxmlformats.org/officeDocument/2006/relationships/slide" Target="slides/slide322.xml"/><Relationship Id="rId32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tableStyles" Target="tableStyles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A4DDC-8E77-491F-8DA0-DF5FF3D165AB}" type="datetimeFigureOut">
              <a:rPr lang="pt-BR" smtClean="0"/>
              <a:t>26/10/2016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C4A93-9942-451D-8398-3C43742D19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06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C4A93-9942-451D-8398-3C43742D190F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573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C4A93-9942-451D-8398-3C43742D190F}" type="slidenum">
              <a:rPr lang="pt-BR" smtClean="0"/>
              <a:t>127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573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C4A93-9942-451D-8398-3C43742D190F}" type="slidenum">
              <a:rPr lang="pt-BR" smtClean="0"/>
              <a:t>128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573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26/10/2016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590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26/10/2016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122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26/10/2016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42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26/10/2016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4595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26/10/2016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02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26/10/2016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11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26/10/2016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3222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26/10/2016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635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26/10/2016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592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26/10/2016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681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26/10/2016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02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8E6D3-75A2-423F-9CA8-23A5CD3FB0AD}" type="datetimeFigureOut">
              <a:rPr lang="pt-BR" smtClean="0"/>
              <a:t>26/10/2016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59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410.png"/><Relationship Id="rId4" Type="http://schemas.openxmlformats.org/officeDocument/2006/relationships/image" Target="../media/image14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41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41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4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42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0.png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0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3.png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142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142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1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4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4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4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42.png"/><Relationship Id="rId10" Type="http://schemas.openxmlformats.org/officeDocument/2006/relationships/image" Target="../media/image6.png"/><Relationship Id="rId9" Type="http://schemas.openxmlformats.org/officeDocument/2006/relationships/image" Target="../media/image3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4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9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4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9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1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0.png"/><Relationship Id="rId9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15.png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15.png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2.png"/><Relationship Id="rId4" Type="http://schemas.openxmlformats.org/officeDocument/2006/relationships/image" Target="../media/image142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310.png"/><Relationship Id="rId5" Type="http://schemas.openxmlformats.org/officeDocument/2006/relationships/image" Target="../media/image22.png"/><Relationship Id="rId10" Type="http://schemas.openxmlformats.org/officeDocument/2006/relationships/image" Target="../media/image410.png"/><Relationship Id="rId4" Type="http://schemas.openxmlformats.org/officeDocument/2006/relationships/image" Target="../media/image142.png"/><Relationship Id="rId9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310.png"/><Relationship Id="rId5" Type="http://schemas.openxmlformats.org/officeDocument/2006/relationships/image" Target="../media/image22.png"/><Relationship Id="rId10" Type="http://schemas.openxmlformats.org/officeDocument/2006/relationships/image" Target="../media/image410.png"/><Relationship Id="rId4" Type="http://schemas.openxmlformats.org/officeDocument/2006/relationships/image" Target="../media/image142.png"/><Relationship Id="rId9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410.png"/><Relationship Id="rId4" Type="http://schemas.openxmlformats.org/officeDocument/2006/relationships/image" Target="../media/image14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410.png"/><Relationship Id="rId4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410.png"/><Relationship Id="rId4" Type="http://schemas.openxmlformats.org/officeDocument/2006/relationships/image" Target="../media/image14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4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4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91683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Algumas limitações e armadilhas na aplicação da </a:t>
            </a:r>
            <a:r>
              <a:rPr lang="pt-BR" b="1" dirty="0" err="1"/>
              <a:t>Deconvolução</a:t>
            </a:r>
            <a:r>
              <a:rPr lang="pt-BR" b="1" dirty="0"/>
              <a:t> de </a:t>
            </a:r>
            <a:r>
              <a:rPr lang="pt-BR" b="1" dirty="0" smtClean="0"/>
              <a:t>Euler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764632"/>
            <a:ext cx="6400800" cy="1752600"/>
          </a:xfrm>
        </p:spPr>
        <p:txBody>
          <a:bodyPr/>
          <a:lstStyle/>
          <a:p>
            <a:r>
              <a:rPr lang="pt-BR" dirty="0" smtClean="0"/>
              <a:t>Vanderlei C. Oliveira Jr.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509120"/>
            <a:ext cx="2251714" cy="191836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959440" y="4583559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2016</a:t>
            </a:r>
            <a:endParaRPr lang="pt-BR" sz="2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157192"/>
            <a:ext cx="1562456" cy="105434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9" y="260648"/>
            <a:ext cx="3600000" cy="72776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73779"/>
            <a:ext cx="3600000" cy="9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5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15634" y="2814473"/>
            <a:ext cx="5393619" cy="29051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323528" y="1276785"/>
            <a:ext cx="5393619" cy="6322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164994" y="1556792"/>
            <a:ext cx="47994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Anos 90: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 e aprimoramento de critérios para a seleção das “melhores soluções” e da estimativa do índice estrutural</a:t>
            </a:r>
            <a:endParaRPr lang="pt-BR" sz="28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4497738" y="4437112"/>
            <a:ext cx="4178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Nos anos 90, 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Euler foi amplamente difundida na comunidade científica</a:t>
            </a:r>
            <a:endParaRPr lang="pt-BR" sz="2400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085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escolha do tamanho das janelas é algo empírico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44777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escolha do tamanho das janelas é algo empírico</a:t>
            </a:r>
            <a:endParaRPr lang="pt-BR" sz="2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137000" y="5877272"/>
            <a:ext cx="8862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O formato da “nuvem de soluções” não tem relação direta com o formato da fonte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964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86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aixaDeTexto 4"/>
          <p:cNvSpPr txBox="1"/>
          <p:nvPr/>
        </p:nvSpPr>
        <p:spPr>
          <a:xfrm>
            <a:off x="35496" y="1196752"/>
            <a:ext cx="545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5259561" y="4418062"/>
            <a:ext cx="46456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5629523" y="4786685"/>
            <a:ext cx="357809" cy="1478943"/>
          </a:xfrm>
          <a:custGeom>
            <a:avLst/>
            <a:gdLst>
              <a:gd name="connsiteX0" fmla="*/ 0 w 357809"/>
              <a:gd name="connsiteY0" fmla="*/ 0 h 1478943"/>
              <a:gd name="connsiteX1" fmla="*/ 31806 w 357809"/>
              <a:gd name="connsiteY1" fmla="*/ 262393 h 1478943"/>
              <a:gd name="connsiteX2" fmla="*/ 103367 w 357809"/>
              <a:gd name="connsiteY2" fmla="*/ 477078 h 1478943"/>
              <a:gd name="connsiteX3" fmla="*/ 190832 w 357809"/>
              <a:gd name="connsiteY3" fmla="*/ 771277 h 1478943"/>
              <a:gd name="connsiteX4" fmla="*/ 270345 w 357809"/>
              <a:gd name="connsiteY4" fmla="*/ 1081378 h 1478943"/>
              <a:gd name="connsiteX5" fmla="*/ 310101 w 357809"/>
              <a:gd name="connsiteY5" fmla="*/ 1335819 h 1478943"/>
              <a:gd name="connsiteX6" fmla="*/ 357809 w 357809"/>
              <a:gd name="connsiteY6" fmla="*/ 1478943 h 147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809" h="1478943">
                <a:moveTo>
                  <a:pt x="0" y="0"/>
                </a:moveTo>
                <a:lnTo>
                  <a:pt x="31806" y="262393"/>
                </a:lnTo>
                <a:lnTo>
                  <a:pt x="103367" y="477078"/>
                </a:lnTo>
                <a:lnTo>
                  <a:pt x="190832" y="771277"/>
                </a:lnTo>
                <a:lnTo>
                  <a:pt x="270345" y="1081378"/>
                </a:lnTo>
                <a:lnTo>
                  <a:pt x="310101" y="1335819"/>
                </a:lnTo>
                <a:lnTo>
                  <a:pt x="357809" y="1478943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5025224" y="4794637"/>
            <a:ext cx="318053" cy="1478942"/>
          </a:xfrm>
          <a:custGeom>
            <a:avLst/>
            <a:gdLst>
              <a:gd name="connsiteX0" fmla="*/ 0 w 318053"/>
              <a:gd name="connsiteY0" fmla="*/ 0 h 1478942"/>
              <a:gd name="connsiteX1" fmla="*/ 79513 w 318053"/>
              <a:gd name="connsiteY1" fmla="*/ 302149 h 1478942"/>
              <a:gd name="connsiteX2" fmla="*/ 119270 w 318053"/>
              <a:gd name="connsiteY2" fmla="*/ 516834 h 1478942"/>
              <a:gd name="connsiteX3" fmla="*/ 206734 w 318053"/>
              <a:gd name="connsiteY3" fmla="*/ 826935 h 1478942"/>
              <a:gd name="connsiteX4" fmla="*/ 246491 w 318053"/>
              <a:gd name="connsiteY4" fmla="*/ 970059 h 1478942"/>
              <a:gd name="connsiteX5" fmla="*/ 318053 w 318053"/>
              <a:gd name="connsiteY5" fmla="*/ 1478942 h 1478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053" h="1478942">
                <a:moveTo>
                  <a:pt x="0" y="0"/>
                </a:moveTo>
                <a:lnTo>
                  <a:pt x="79513" y="302149"/>
                </a:lnTo>
                <a:lnTo>
                  <a:pt x="119270" y="516834"/>
                </a:lnTo>
                <a:lnTo>
                  <a:pt x="206734" y="826935"/>
                </a:lnTo>
                <a:lnTo>
                  <a:pt x="246491" y="970059"/>
                </a:lnTo>
                <a:lnTo>
                  <a:pt x="318053" y="1478942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3260035" y="5629523"/>
            <a:ext cx="1963972" cy="636105"/>
          </a:xfrm>
          <a:custGeom>
            <a:avLst/>
            <a:gdLst>
              <a:gd name="connsiteX0" fmla="*/ 0 w 1963972"/>
              <a:gd name="connsiteY0" fmla="*/ 636105 h 636105"/>
              <a:gd name="connsiteX1" fmla="*/ 373711 w 1963972"/>
              <a:gd name="connsiteY1" fmla="*/ 469127 h 636105"/>
              <a:gd name="connsiteX2" fmla="*/ 683812 w 1963972"/>
              <a:gd name="connsiteY2" fmla="*/ 333955 h 636105"/>
              <a:gd name="connsiteX3" fmla="*/ 1073426 w 1963972"/>
              <a:gd name="connsiteY3" fmla="*/ 174929 h 636105"/>
              <a:gd name="connsiteX4" fmla="*/ 1407381 w 1963972"/>
              <a:gd name="connsiteY4" fmla="*/ 79514 h 636105"/>
              <a:gd name="connsiteX5" fmla="*/ 1685676 w 1963972"/>
              <a:gd name="connsiteY5" fmla="*/ 31806 h 636105"/>
              <a:gd name="connsiteX6" fmla="*/ 1963972 w 1963972"/>
              <a:gd name="connsiteY6" fmla="*/ 0 h 63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3972" h="636105">
                <a:moveTo>
                  <a:pt x="0" y="636105"/>
                </a:moveTo>
                <a:lnTo>
                  <a:pt x="373711" y="469127"/>
                </a:lnTo>
                <a:lnTo>
                  <a:pt x="683812" y="333955"/>
                </a:lnTo>
                <a:lnTo>
                  <a:pt x="1073426" y="174929"/>
                </a:lnTo>
                <a:lnTo>
                  <a:pt x="1407381" y="79514"/>
                </a:lnTo>
                <a:lnTo>
                  <a:pt x="1685676" y="31806"/>
                </a:lnTo>
                <a:lnTo>
                  <a:pt x="1963972" y="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osto feliz 1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09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aixaDeTexto 4"/>
          <p:cNvSpPr txBox="1"/>
          <p:nvPr/>
        </p:nvSpPr>
        <p:spPr>
          <a:xfrm>
            <a:off x="35496" y="1196752"/>
            <a:ext cx="545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5259561" y="4418062"/>
            <a:ext cx="46456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lumMod val="65000"/>
              <a:alpha val="5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1828800" y="4806087"/>
            <a:ext cx="3408883" cy="1455724"/>
          </a:xfrm>
          <a:custGeom>
            <a:avLst/>
            <a:gdLst>
              <a:gd name="connsiteX0" fmla="*/ 0 w 3408883"/>
              <a:gd name="connsiteY0" fmla="*/ 0 h 1455724"/>
              <a:gd name="connsiteX1" fmla="*/ 7315 w 3408883"/>
              <a:gd name="connsiteY1" fmla="*/ 1455724 h 1455724"/>
              <a:gd name="connsiteX2" fmla="*/ 1426464 w 3408883"/>
              <a:gd name="connsiteY2" fmla="*/ 1448409 h 1455724"/>
              <a:gd name="connsiteX3" fmla="*/ 1711757 w 3408883"/>
              <a:gd name="connsiteY3" fmla="*/ 1324051 h 1455724"/>
              <a:gd name="connsiteX4" fmla="*/ 2004365 w 3408883"/>
              <a:gd name="connsiteY4" fmla="*/ 1192377 h 1455724"/>
              <a:gd name="connsiteX5" fmla="*/ 2355495 w 3408883"/>
              <a:gd name="connsiteY5" fmla="*/ 1053388 h 1455724"/>
              <a:gd name="connsiteX6" fmla="*/ 2750515 w 3408883"/>
              <a:gd name="connsiteY6" fmla="*/ 921715 h 1455724"/>
              <a:gd name="connsiteX7" fmla="*/ 3072384 w 3408883"/>
              <a:gd name="connsiteY7" fmla="*/ 855878 h 1455724"/>
              <a:gd name="connsiteX8" fmla="*/ 3408883 w 3408883"/>
              <a:gd name="connsiteY8" fmla="*/ 819302 h 1455724"/>
              <a:gd name="connsiteX9" fmla="*/ 3233319 w 3408883"/>
              <a:gd name="connsiteY9" fmla="*/ 7315 h 1455724"/>
              <a:gd name="connsiteX10" fmla="*/ 0 w 3408883"/>
              <a:gd name="connsiteY10" fmla="*/ 0 h 145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8883" h="1455724">
                <a:moveTo>
                  <a:pt x="0" y="0"/>
                </a:moveTo>
                <a:cubicBezTo>
                  <a:pt x="2438" y="485241"/>
                  <a:pt x="4877" y="970483"/>
                  <a:pt x="7315" y="1455724"/>
                </a:cubicBezTo>
                <a:lnTo>
                  <a:pt x="1426464" y="1448409"/>
                </a:lnTo>
                <a:lnTo>
                  <a:pt x="1711757" y="1324051"/>
                </a:lnTo>
                <a:lnTo>
                  <a:pt x="2004365" y="1192377"/>
                </a:lnTo>
                <a:lnTo>
                  <a:pt x="2355495" y="1053388"/>
                </a:lnTo>
                <a:lnTo>
                  <a:pt x="2750515" y="921715"/>
                </a:lnTo>
                <a:lnTo>
                  <a:pt x="3072384" y="855878"/>
                </a:lnTo>
                <a:lnTo>
                  <a:pt x="3408883" y="819302"/>
                </a:lnTo>
                <a:lnTo>
                  <a:pt x="3233319" y="731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5047488" y="4791456"/>
            <a:ext cx="921715" cy="1463040"/>
          </a:xfrm>
          <a:custGeom>
            <a:avLst/>
            <a:gdLst>
              <a:gd name="connsiteX0" fmla="*/ 0 w 921715"/>
              <a:gd name="connsiteY0" fmla="*/ 14630 h 1463040"/>
              <a:gd name="connsiteX1" fmla="*/ 182880 w 921715"/>
              <a:gd name="connsiteY1" fmla="*/ 833933 h 1463040"/>
              <a:gd name="connsiteX2" fmla="*/ 226771 w 921715"/>
              <a:gd name="connsiteY2" fmla="*/ 950976 h 1463040"/>
              <a:gd name="connsiteX3" fmla="*/ 256032 w 921715"/>
              <a:gd name="connsiteY3" fmla="*/ 1155802 h 1463040"/>
              <a:gd name="connsiteX4" fmla="*/ 270662 w 921715"/>
              <a:gd name="connsiteY4" fmla="*/ 1463040 h 1463040"/>
              <a:gd name="connsiteX5" fmla="*/ 921715 w 921715"/>
              <a:gd name="connsiteY5" fmla="*/ 1463040 h 1463040"/>
              <a:gd name="connsiteX6" fmla="*/ 863194 w 921715"/>
              <a:gd name="connsiteY6" fmla="*/ 1111910 h 1463040"/>
              <a:gd name="connsiteX7" fmla="*/ 768096 w 921715"/>
              <a:gd name="connsiteY7" fmla="*/ 790042 h 1463040"/>
              <a:gd name="connsiteX8" fmla="*/ 680314 w 921715"/>
              <a:gd name="connsiteY8" fmla="*/ 468173 h 1463040"/>
              <a:gd name="connsiteX9" fmla="*/ 599846 w 921715"/>
              <a:gd name="connsiteY9" fmla="*/ 226771 h 1463040"/>
              <a:gd name="connsiteX10" fmla="*/ 585216 w 921715"/>
              <a:gd name="connsiteY10" fmla="*/ 0 h 1463040"/>
              <a:gd name="connsiteX11" fmla="*/ 0 w 921715"/>
              <a:gd name="connsiteY11" fmla="*/ 1463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1715" h="1463040">
                <a:moveTo>
                  <a:pt x="0" y="14630"/>
                </a:moveTo>
                <a:lnTo>
                  <a:pt x="182880" y="833933"/>
                </a:lnTo>
                <a:lnTo>
                  <a:pt x="226771" y="950976"/>
                </a:lnTo>
                <a:lnTo>
                  <a:pt x="256032" y="1155802"/>
                </a:lnTo>
                <a:lnTo>
                  <a:pt x="270662" y="1463040"/>
                </a:lnTo>
                <a:lnTo>
                  <a:pt x="921715" y="1463040"/>
                </a:lnTo>
                <a:lnTo>
                  <a:pt x="863194" y="1111910"/>
                </a:lnTo>
                <a:lnTo>
                  <a:pt x="768096" y="790042"/>
                </a:lnTo>
                <a:lnTo>
                  <a:pt x="680314" y="468173"/>
                </a:lnTo>
                <a:lnTo>
                  <a:pt x="599846" y="226771"/>
                </a:lnTo>
                <a:lnTo>
                  <a:pt x="585216" y="0"/>
                </a:lnTo>
                <a:lnTo>
                  <a:pt x="0" y="1463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sto feliz 8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64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aixaDeTexto 4"/>
          <p:cNvSpPr txBox="1"/>
          <p:nvPr/>
        </p:nvSpPr>
        <p:spPr>
          <a:xfrm>
            <a:off x="35496" y="1196752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5259561" y="4418062"/>
            <a:ext cx="46456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lumMod val="65000"/>
              <a:alpha val="5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1828800" y="4806087"/>
            <a:ext cx="3408883" cy="1455724"/>
          </a:xfrm>
          <a:custGeom>
            <a:avLst/>
            <a:gdLst>
              <a:gd name="connsiteX0" fmla="*/ 0 w 3408883"/>
              <a:gd name="connsiteY0" fmla="*/ 0 h 1455724"/>
              <a:gd name="connsiteX1" fmla="*/ 7315 w 3408883"/>
              <a:gd name="connsiteY1" fmla="*/ 1455724 h 1455724"/>
              <a:gd name="connsiteX2" fmla="*/ 1426464 w 3408883"/>
              <a:gd name="connsiteY2" fmla="*/ 1448409 h 1455724"/>
              <a:gd name="connsiteX3" fmla="*/ 1711757 w 3408883"/>
              <a:gd name="connsiteY3" fmla="*/ 1324051 h 1455724"/>
              <a:gd name="connsiteX4" fmla="*/ 2004365 w 3408883"/>
              <a:gd name="connsiteY4" fmla="*/ 1192377 h 1455724"/>
              <a:gd name="connsiteX5" fmla="*/ 2355495 w 3408883"/>
              <a:gd name="connsiteY5" fmla="*/ 1053388 h 1455724"/>
              <a:gd name="connsiteX6" fmla="*/ 2750515 w 3408883"/>
              <a:gd name="connsiteY6" fmla="*/ 921715 h 1455724"/>
              <a:gd name="connsiteX7" fmla="*/ 3072384 w 3408883"/>
              <a:gd name="connsiteY7" fmla="*/ 855878 h 1455724"/>
              <a:gd name="connsiteX8" fmla="*/ 3408883 w 3408883"/>
              <a:gd name="connsiteY8" fmla="*/ 819302 h 1455724"/>
              <a:gd name="connsiteX9" fmla="*/ 3233319 w 3408883"/>
              <a:gd name="connsiteY9" fmla="*/ 7315 h 1455724"/>
              <a:gd name="connsiteX10" fmla="*/ 0 w 3408883"/>
              <a:gd name="connsiteY10" fmla="*/ 0 h 145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8883" h="1455724">
                <a:moveTo>
                  <a:pt x="0" y="0"/>
                </a:moveTo>
                <a:cubicBezTo>
                  <a:pt x="2438" y="485241"/>
                  <a:pt x="4877" y="970483"/>
                  <a:pt x="7315" y="1455724"/>
                </a:cubicBezTo>
                <a:lnTo>
                  <a:pt x="1426464" y="1448409"/>
                </a:lnTo>
                <a:lnTo>
                  <a:pt x="1711757" y="1324051"/>
                </a:lnTo>
                <a:lnTo>
                  <a:pt x="2004365" y="1192377"/>
                </a:lnTo>
                <a:lnTo>
                  <a:pt x="2355495" y="1053388"/>
                </a:lnTo>
                <a:lnTo>
                  <a:pt x="2750515" y="921715"/>
                </a:lnTo>
                <a:lnTo>
                  <a:pt x="3072384" y="855878"/>
                </a:lnTo>
                <a:lnTo>
                  <a:pt x="3408883" y="819302"/>
                </a:lnTo>
                <a:lnTo>
                  <a:pt x="3233319" y="731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5047488" y="4791456"/>
            <a:ext cx="921715" cy="1463040"/>
          </a:xfrm>
          <a:custGeom>
            <a:avLst/>
            <a:gdLst>
              <a:gd name="connsiteX0" fmla="*/ 0 w 921715"/>
              <a:gd name="connsiteY0" fmla="*/ 14630 h 1463040"/>
              <a:gd name="connsiteX1" fmla="*/ 182880 w 921715"/>
              <a:gd name="connsiteY1" fmla="*/ 833933 h 1463040"/>
              <a:gd name="connsiteX2" fmla="*/ 226771 w 921715"/>
              <a:gd name="connsiteY2" fmla="*/ 950976 h 1463040"/>
              <a:gd name="connsiteX3" fmla="*/ 256032 w 921715"/>
              <a:gd name="connsiteY3" fmla="*/ 1155802 h 1463040"/>
              <a:gd name="connsiteX4" fmla="*/ 270662 w 921715"/>
              <a:gd name="connsiteY4" fmla="*/ 1463040 h 1463040"/>
              <a:gd name="connsiteX5" fmla="*/ 921715 w 921715"/>
              <a:gd name="connsiteY5" fmla="*/ 1463040 h 1463040"/>
              <a:gd name="connsiteX6" fmla="*/ 863194 w 921715"/>
              <a:gd name="connsiteY6" fmla="*/ 1111910 h 1463040"/>
              <a:gd name="connsiteX7" fmla="*/ 768096 w 921715"/>
              <a:gd name="connsiteY7" fmla="*/ 790042 h 1463040"/>
              <a:gd name="connsiteX8" fmla="*/ 680314 w 921715"/>
              <a:gd name="connsiteY8" fmla="*/ 468173 h 1463040"/>
              <a:gd name="connsiteX9" fmla="*/ 599846 w 921715"/>
              <a:gd name="connsiteY9" fmla="*/ 226771 h 1463040"/>
              <a:gd name="connsiteX10" fmla="*/ 585216 w 921715"/>
              <a:gd name="connsiteY10" fmla="*/ 0 h 1463040"/>
              <a:gd name="connsiteX11" fmla="*/ 0 w 921715"/>
              <a:gd name="connsiteY11" fmla="*/ 1463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1715" h="1463040">
                <a:moveTo>
                  <a:pt x="0" y="14630"/>
                </a:moveTo>
                <a:lnTo>
                  <a:pt x="182880" y="833933"/>
                </a:lnTo>
                <a:lnTo>
                  <a:pt x="226771" y="950976"/>
                </a:lnTo>
                <a:lnTo>
                  <a:pt x="256032" y="1155802"/>
                </a:lnTo>
                <a:lnTo>
                  <a:pt x="270662" y="1463040"/>
                </a:lnTo>
                <a:lnTo>
                  <a:pt x="921715" y="1463040"/>
                </a:lnTo>
                <a:lnTo>
                  <a:pt x="863194" y="1111910"/>
                </a:lnTo>
                <a:lnTo>
                  <a:pt x="768096" y="790042"/>
                </a:lnTo>
                <a:lnTo>
                  <a:pt x="680314" y="468173"/>
                </a:lnTo>
                <a:lnTo>
                  <a:pt x="599846" y="226771"/>
                </a:lnTo>
                <a:lnTo>
                  <a:pt x="585216" y="0"/>
                </a:lnTo>
                <a:lnTo>
                  <a:pt x="0" y="1463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 flipH="1"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sto feliz 12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3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8" name="Rosto feliz 7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83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408218" y="4809506"/>
            <a:ext cx="2375065" cy="1033154"/>
          </a:xfrm>
          <a:custGeom>
            <a:avLst/>
            <a:gdLst>
              <a:gd name="connsiteX0" fmla="*/ 0 w 2375065"/>
              <a:gd name="connsiteY0" fmla="*/ 11876 h 1033154"/>
              <a:gd name="connsiteX1" fmla="*/ 558140 w 2375065"/>
              <a:gd name="connsiteY1" fmla="*/ 225632 h 1033154"/>
              <a:gd name="connsiteX2" fmla="*/ 1068779 w 2375065"/>
              <a:gd name="connsiteY2" fmla="*/ 546265 h 1033154"/>
              <a:gd name="connsiteX3" fmla="*/ 1330037 w 2375065"/>
              <a:gd name="connsiteY3" fmla="*/ 760021 h 1033154"/>
              <a:gd name="connsiteX4" fmla="*/ 1710047 w 2375065"/>
              <a:gd name="connsiteY4" fmla="*/ 914400 h 1033154"/>
              <a:gd name="connsiteX5" fmla="*/ 1911927 w 2375065"/>
              <a:gd name="connsiteY5" fmla="*/ 1009403 h 1033154"/>
              <a:gd name="connsiteX6" fmla="*/ 2244437 w 2375065"/>
              <a:gd name="connsiteY6" fmla="*/ 1033154 h 1033154"/>
              <a:gd name="connsiteX7" fmla="*/ 2375065 w 2375065"/>
              <a:gd name="connsiteY7" fmla="*/ 973777 h 1033154"/>
              <a:gd name="connsiteX8" fmla="*/ 2363190 w 2375065"/>
              <a:gd name="connsiteY8" fmla="*/ 688769 h 1033154"/>
              <a:gd name="connsiteX9" fmla="*/ 2268187 w 2375065"/>
              <a:gd name="connsiteY9" fmla="*/ 380011 h 1033154"/>
              <a:gd name="connsiteX10" fmla="*/ 2268187 w 2375065"/>
              <a:gd name="connsiteY10" fmla="*/ 201881 h 1033154"/>
              <a:gd name="connsiteX11" fmla="*/ 2268187 w 2375065"/>
              <a:gd name="connsiteY11" fmla="*/ 0 h 1033154"/>
              <a:gd name="connsiteX12" fmla="*/ 0 w 2375065"/>
              <a:gd name="connsiteY12" fmla="*/ 11876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5065" h="1033154">
                <a:moveTo>
                  <a:pt x="0" y="11876"/>
                </a:moveTo>
                <a:lnTo>
                  <a:pt x="558140" y="225632"/>
                </a:lnTo>
                <a:lnTo>
                  <a:pt x="1068779" y="546265"/>
                </a:lnTo>
                <a:lnTo>
                  <a:pt x="1330037" y="760021"/>
                </a:lnTo>
                <a:lnTo>
                  <a:pt x="1710047" y="914400"/>
                </a:lnTo>
                <a:lnTo>
                  <a:pt x="1911927" y="1009403"/>
                </a:lnTo>
                <a:lnTo>
                  <a:pt x="2244437" y="1033154"/>
                </a:lnTo>
                <a:lnTo>
                  <a:pt x="2375065" y="973777"/>
                </a:lnTo>
                <a:lnTo>
                  <a:pt x="2363190" y="688769"/>
                </a:lnTo>
                <a:lnTo>
                  <a:pt x="2268187" y="380011"/>
                </a:lnTo>
                <a:lnTo>
                  <a:pt x="2268187" y="201881"/>
                </a:lnTo>
                <a:lnTo>
                  <a:pt x="2268187" y="0"/>
                </a:lnTo>
                <a:lnTo>
                  <a:pt x="0" y="11876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sto feliz 7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83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408218" y="4809506"/>
            <a:ext cx="2375065" cy="1033154"/>
          </a:xfrm>
          <a:custGeom>
            <a:avLst/>
            <a:gdLst>
              <a:gd name="connsiteX0" fmla="*/ 0 w 2375065"/>
              <a:gd name="connsiteY0" fmla="*/ 11876 h 1033154"/>
              <a:gd name="connsiteX1" fmla="*/ 558140 w 2375065"/>
              <a:gd name="connsiteY1" fmla="*/ 225632 h 1033154"/>
              <a:gd name="connsiteX2" fmla="*/ 1068779 w 2375065"/>
              <a:gd name="connsiteY2" fmla="*/ 546265 h 1033154"/>
              <a:gd name="connsiteX3" fmla="*/ 1330037 w 2375065"/>
              <a:gd name="connsiteY3" fmla="*/ 760021 h 1033154"/>
              <a:gd name="connsiteX4" fmla="*/ 1710047 w 2375065"/>
              <a:gd name="connsiteY4" fmla="*/ 914400 h 1033154"/>
              <a:gd name="connsiteX5" fmla="*/ 1911927 w 2375065"/>
              <a:gd name="connsiteY5" fmla="*/ 1009403 h 1033154"/>
              <a:gd name="connsiteX6" fmla="*/ 2244437 w 2375065"/>
              <a:gd name="connsiteY6" fmla="*/ 1033154 h 1033154"/>
              <a:gd name="connsiteX7" fmla="*/ 2375065 w 2375065"/>
              <a:gd name="connsiteY7" fmla="*/ 973777 h 1033154"/>
              <a:gd name="connsiteX8" fmla="*/ 2363190 w 2375065"/>
              <a:gd name="connsiteY8" fmla="*/ 688769 h 1033154"/>
              <a:gd name="connsiteX9" fmla="*/ 2268187 w 2375065"/>
              <a:gd name="connsiteY9" fmla="*/ 380011 h 1033154"/>
              <a:gd name="connsiteX10" fmla="*/ 2268187 w 2375065"/>
              <a:gd name="connsiteY10" fmla="*/ 201881 h 1033154"/>
              <a:gd name="connsiteX11" fmla="*/ 2268187 w 2375065"/>
              <a:gd name="connsiteY11" fmla="*/ 0 h 1033154"/>
              <a:gd name="connsiteX12" fmla="*/ 0 w 2375065"/>
              <a:gd name="connsiteY12" fmla="*/ 11876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5065" h="1033154">
                <a:moveTo>
                  <a:pt x="0" y="11876"/>
                </a:moveTo>
                <a:lnTo>
                  <a:pt x="558140" y="225632"/>
                </a:lnTo>
                <a:lnTo>
                  <a:pt x="1068779" y="546265"/>
                </a:lnTo>
                <a:lnTo>
                  <a:pt x="1330037" y="760021"/>
                </a:lnTo>
                <a:lnTo>
                  <a:pt x="1710047" y="914400"/>
                </a:lnTo>
                <a:lnTo>
                  <a:pt x="1911927" y="1009403"/>
                </a:lnTo>
                <a:lnTo>
                  <a:pt x="2244437" y="1033154"/>
                </a:lnTo>
                <a:lnTo>
                  <a:pt x="2375065" y="973777"/>
                </a:lnTo>
                <a:lnTo>
                  <a:pt x="2363190" y="688769"/>
                </a:lnTo>
                <a:lnTo>
                  <a:pt x="2268187" y="380011"/>
                </a:lnTo>
                <a:lnTo>
                  <a:pt x="2268187" y="201881"/>
                </a:lnTo>
                <a:lnTo>
                  <a:pt x="2268187" y="0"/>
                </a:lnTo>
                <a:lnTo>
                  <a:pt x="0" y="1187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osto feliz 9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6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408218" y="4809506"/>
            <a:ext cx="2375065" cy="1033154"/>
          </a:xfrm>
          <a:custGeom>
            <a:avLst/>
            <a:gdLst>
              <a:gd name="connsiteX0" fmla="*/ 0 w 2375065"/>
              <a:gd name="connsiteY0" fmla="*/ 11876 h 1033154"/>
              <a:gd name="connsiteX1" fmla="*/ 558140 w 2375065"/>
              <a:gd name="connsiteY1" fmla="*/ 225632 h 1033154"/>
              <a:gd name="connsiteX2" fmla="*/ 1068779 w 2375065"/>
              <a:gd name="connsiteY2" fmla="*/ 546265 h 1033154"/>
              <a:gd name="connsiteX3" fmla="*/ 1330037 w 2375065"/>
              <a:gd name="connsiteY3" fmla="*/ 760021 h 1033154"/>
              <a:gd name="connsiteX4" fmla="*/ 1710047 w 2375065"/>
              <a:gd name="connsiteY4" fmla="*/ 914400 h 1033154"/>
              <a:gd name="connsiteX5" fmla="*/ 1911927 w 2375065"/>
              <a:gd name="connsiteY5" fmla="*/ 1009403 h 1033154"/>
              <a:gd name="connsiteX6" fmla="*/ 2244437 w 2375065"/>
              <a:gd name="connsiteY6" fmla="*/ 1033154 h 1033154"/>
              <a:gd name="connsiteX7" fmla="*/ 2375065 w 2375065"/>
              <a:gd name="connsiteY7" fmla="*/ 973777 h 1033154"/>
              <a:gd name="connsiteX8" fmla="*/ 2363190 w 2375065"/>
              <a:gd name="connsiteY8" fmla="*/ 688769 h 1033154"/>
              <a:gd name="connsiteX9" fmla="*/ 2268187 w 2375065"/>
              <a:gd name="connsiteY9" fmla="*/ 380011 h 1033154"/>
              <a:gd name="connsiteX10" fmla="*/ 2268187 w 2375065"/>
              <a:gd name="connsiteY10" fmla="*/ 201881 h 1033154"/>
              <a:gd name="connsiteX11" fmla="*/ 2268187 w 2375065"/>
              <a:gd name="connsiteY11" fmla="*/ 0 h 1033154"/>
              <a:gd name="connsiteX12" fmla="*/ 0 w 2375065"/>
              <a:gd name="connsiteY12" fmla="*/ 11876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5065" h="1033154">
                <a:moveTo>
                  <a:pt x="0" y="11876"/>
                </a:moveTo>
                <a:lnTo>
                  <a:pt x="558140" y="225632"/>
                </a:lnTo>
                <a:lnTo>
                  <a:pt x="1068779" y="546265"/>
                </a:lnTo>
                <a:lnTo>
                  <a:pt x="1330037" y="760021"/>
                </a:lnTo>
                <a:lnTo>
                  <a:pt x="1710047" y="914400"/>
                </a:lnTo>
                <a:lnTo>
                  <a:pt x="1911927" y="1009403"/>
                </a:lnTo>
                <a:lnTo>
                  <a:pt x="2244437" y="1033154"/>
                </a:lnTo>
                <a:lnTo>
                  <a:pt x="2375065" y="973777"/>
                </a:lnTo>
                <a:lnTo>
                  <a:pt x="2363190" y="688769"/>
                </a:lnTo>
                <a:lnTo>
                  <a:pt x="2268187" y="380011"/>
                </a:lnTo>
                <a:lnTo>
                  <a:pt x="2268187" y="201881"/>
                </a:lnTo>
                <a:lnTo>
                  <a:pt x="2268187" y="0"/>
                </a:lnTo>
                <a:lnTo>
                  <a:pt x="0" y="1187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/>
          <p:cNvCxnSpPr/>
          <p:nvPr/>
        </p:nvCxnSpPr>
        <p:spPr>
          <a:xfrm flipH="1"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sto feliz 9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32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9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15634" y="4536416"/>
            <a:ext cx="5393619" cy="132344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08467"/>
            <a:ext cx="5393619" cy="149079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Primeira metade dos anos 2000: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128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8" name="Rosto feliz 7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19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082639" y="4809506"/>
            <a:ext cx="653143" cy="665019"/>
          </a:xfrm>
          <a:custGeom>
            <a:avLst/>
            <a:gdLst>
              <a:gd name="connsiteX0" fmla="*/ 0 w 653143"/>
              <a:gd name="connsiteY0" fmla="*/ 0 h 665019"/>
              <a:gd name="connsiteX1" fmla="*/ 47501 w 653143"/>
              <a:gd name="connsiteY1" fmla="*/ 273133 h 665019"/>
              <a:gd name="connsiteX2" fmla="*/ 190005 w 653143"/>
              <a:gd name="connsiteY2" fmla="*/ 546265 h 665019"/>
              <a:gd name="connsiteX3" fmla="*/ 380010 w 653143"/>
              <a:gd name="connsiteY3" fmla="*/ 665019 h 665019"/>
              <a:gd name="connsiteX4" fmla="*/ 558140 w 653143"/>
              <a:gd name="connsiteY4" fmla="*/ 593767 h 665019"/>
              <a:gd name="connsiteX5" fmla="*/ 617517 w 653143"/>
              <a:gd name="connsiteY5" fmla="*/ 391886 h 665019"/>
              <a:gd name="connsiteX6" fmla="*/ 653143 w 653143"/>
              <a:gd name="connsiteY6" fmla="*/ 142504 h 665019"/>
              <a:gd name="connsiteX7" fmla="*/ 653143 w 653143"/>
              <a:gd name="connsiteY7" fmla="*/ 0 h 665019"/>
              <a:gd name="connsiteX8" fmla="*/ 0 w 653143"/>
              <a:gd name="connsiteY8" fmla="*/ 0 h 66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3143" h="665019">
                <a:moveTo>
                  <a:pt x="0" y="0"/>
                </a:moveTo>
                <a:lnTo>
                  <a:pt x="47501" y="273133"/>
                </a:lnTo>
                <a:lnTo>
                  <a:pt x="190005" y="546265"/>
                </a:lnTo>
                <a:lnTo>
                  <a:pt x="380010" y="665019"/>
                </a:lnTo>
                <a:lnTo>
                  <a:pt x="558140" y="593767"/>
                </a:lnTo>
                <a:lnTo>
                  <a:pt x="617517" y="391886"/>
                </a:lnTo>
                <a:lnTo>
                  <a:pt x="653143" y="142504"/>
                </a:lnTo>
                <a:lnTo>
                  <a:pt x="653143" y="0"/>
                </a:lnTo>
                <a:lnTo>
                  <a:pt x="0" y="0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sto feliz 8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2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082639" y="4809506"/>
            <a:ext cx="653143" cy="665019"/>
          </a:xfrm>
          <a:custGeom>
            <a:avLst/>
            <a:gdLst>
              <a:gd name="connsiteX0" fmla="*/ 0 w 653143"/>
              <a:gd name="connsiteY0" fmla="*/ 0 h 665019"/>
              <a:gd name="connsiteX1" fmla="*/ 47501 w 653143"/>
              <a:gd name="connsiteY1" fmla="*/ 273133 h 665019"/>
              <a:gd name="connsiteX2" fmla="*/ 190005 w 653143"/>
              <a:gd name="connsiteY2" fmla="*/ 546265 h 665019"/>
              <a:gd name="connsiteX3" fmla="*/ 380010 w 653143"/>
              <a:gd name="connsiteY3" fmla="*/ 665019 h 665019"/>
              <a:gd name="connsiteX4" fmla="*/ 558140 w 653143"/>
              <a:gd name="connsiteY4" fmla="*/ 593767 h 665019"/>
              <a:gd name="connsiteX5" fmla="*/ 617517 w 653143"/>
              <a:gd name="connsiteY5" fmla="*/ 391886 h 665019"/>
              <a:gd name="connsiteX6" fmla="*/ 653143 w 653143"/>
              <a:gd name="connsiteY6" fmla="*/ 142504 h 665019"/>
              <a:gd name="connsiteX7" fmla="*/ 653143 w 653143"/>
              <a:gd name="connsiteY7" fmla="*/ 0 h 665019"/>
              <a:gd name="connsiteX8" fmla="*/ 0 w 653143"/>
              <a:gd name="connsiteY8" fmla="*/ 0 h 66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3143" h="665019">
                <a:moveTo>
                  <a:pt x="0" y="0"/>
                </a:moveTo>
                <a:lnTo>
                  <a:pt x="47501" y="273133"/>
                </a:lnTo>
                <a:lnTo>
                  <a:pt x="190005" y="546265"/>
                </a:lnTo>
                <a:lnTo>
                  <a:pt x="380010" y="665019"/>
                </a:lnTo>
                <a:lnTo>
                  <a:pt x="558140" y="593767"/>
                </a:lnTo>
                <a:lnTo>
                  <a:pt x="617517" y="391886"/>
                </a:lnTo>
                <a:lnTo>
                  <a:pt x="653143" y="142504"/>
                </a:lnTo>
                <a:lnTo>
                  <a:pt x="65314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sto feliz 8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64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082639" y="4809506"/>
            <a:ext cx="653143" cy="665019"/>
          </a:xfrm>
          <a:custGeom>
            <a:avLst/>
            <a:gdLst>
              <a:gd name="connsiteX0" fmla="*/ 0 w 653143"/>
              <a:gd name="connsiteY0" fmla="*/ 0 h 665019"/>
              <a:gd name="connsiteX1" fmla="*/ 47501 w 653143"/>
              <a:gd name="connsiteY1" fmla="*/ 273133 h 665019"/>
              <a:gd name="connsiteX2" fmla="*/ 190005 w 653143"/>
              <a:gd name="connsiteY2" fmla="*/ 546265 h 665019"/>
              <a:gd name="connsiteX3" fmla="*/ 380010 w 653143"/>
              <a:gd name="connsiteY3" fmla="*/ 665019 h 665019"/>
              <a:gd name="connsiteX4" fmla="*/ 558140 w 653143"/>
              <a:gd name="connsiteY4" fmla="*/ 593767 h 665019"/>
              <a:gd name="connsiteX5" fmla="*/ 617517 w 653143"/>
              <a:gd name="connsiteY5" fmla="*/ 391886 h 665019"/>
              <a:gd name="connsiteX6" fmla="*/ 653143 w 653143"/>
              <a:gd name="connsiteY6" fmla="*/ 142504 h 665019"/>
              <a:gd name="connsiteX7" fmla="*/ 653143 w 653143"/>
              <a:gd name="connsiteY7" fmla="*/ 0 h 665019"/>
              <a:gd name="connsiteX8" fmla="*/ 0 w 653143"/>
              <a:gd name="connsiteY8" fmla="*/ 0 h 66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3143" h="665019">
                <a:moveTo>
                  <a:pt x="0" y="0"/>
                </a:moveTo>
                <a:lnTo>
                  <a:pt x="47501" y="273133"/>
                </a:lnTo>
                <a:lnTo>
                  <a:pt x="190005" y="546265"/>
                </a:lnTo>
                <a:lnTo>
                  <a:pt x="380010" y="665019"/>
                </a:lnTo>
                <a:lnTo>
                  <a:pt x="558140" y="593767"/>
                </a:lnTo>
                <a:lnTo>
                  <a:pt x="617517" y="391886"/>
                </a:lnTo>
                <a:lnTo>
                  <a:pt x="653143" y="142504"/>
                </a:lnTo>
                <a:lnTo>
                  <a:pt x="65314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sto feliz 8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8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5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=0,5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39" b="-43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4355976" y="5085184"/>
            <a:ext cx="792088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8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5309512" y="481811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64573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822048" y="4800809"/>
            <a:ext cx="3528392" cy="1458000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5364088" y="4800809"/>
            <a:ext cx="2124000" cy="14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13550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39" b="-43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4355976" y="5085184"/>
            <a:ext cx="792088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0462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5309512" y="49411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10405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53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15634" y="4536416"/>
            <a:ext cx="5393619" cy="132344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22115"/>
            <a:ext cx="5393619" cy="149079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Primeira metade dos anos 2000: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3685154" y="4221088"/>
            <a:ext cx="4775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Este foi o período em que ocorreram os principais avanços nas técnicas de seleção das melhores soluções e generalizações do método</a:t>
            </a:r>
            <a:endParaRPr lang="pt-BR" sz="2400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840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5377218" y="4967785"/>
            <a:ext cx="28831" cy="1296537"/>
          </a:xfrm>
          <a:custGeom>
            <a:avLst/>
            <a:gdLst>
              <a:gd name="connsiteX0" fmla="*/ 0 w 28831"/>
              <a:gd name="connsiteY0" fmla="*/ 0 h 1296537"/>
              <a:gd name="connsiteX1" fmla="*/ 0 w 28831"/>
              <a:gd name="connsiteY1" fmla="*/ 0 h 1296537"/>
              <a:gd name="connsiteX2" fmla="*/ 13648 w 28831"/>
              <a:gd name="connsiteY2" fmla="*/ 614149 h 1296537"/>
              <a:gd name="connsiteX3" fmla="*/ 27295 w 28831"/>
              <a:gd name="connsiteY3" fmla="*/ 777922 h 1296537"/>
              <a:gd name="connsiteX4" fmla="*/ 27295 w 28831"/>
              <a:gd name="connsiteY4" fmla="*/ 1296537 h 1296537"/>
              <a:gd name="connsiteX5" fmla="*/ 27295 w 28831"/>
              <a:gd name="connsiteY5" fmla="*/ 1296537 h 129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31" h="1296537">
                <a:moveTo>
                  <a:pt x="0" y="0"/>
                </a:moveTo>
                <a:lnTo>
                  <a:pt x="0" y="0"/>
                </a:lnTo>
                <a:cubicBezTo>
                  <a:pt x="4549" y="204716"/>
                  <a:pt x="6468" y="409508"/>
                  <a:pt x="13648" y="614149"/>
                </a:cubicBezTo>
                <a:cubicBezTo>
                  <a:pt x="15569" y="668896"/>
                  <a:pt x="26200" y="723153"/>
                  <a:pt x="27295" y="777922"/>
                </a:cubicBezTo>
                <a:cubicBezTo>
                  <a:pt x="30752" y="950759"/>
                  <a:pt x="27295" y="1123665"/>
                  <a:pt x="27295" y="1296537"/>
                </a:cubicBezTo>
                <a:lnTo>
                  <a:pt x="27295" y="1296537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32189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39" b="-43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4355976" y="5085184"/>
            <a:ext cx="792088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03075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5309512" y="49411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5406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1856096" y="4790364"/>
            <a:ext cx="5650173" cy="464024"/>
          </a:xfrm>
          <a:custGeom>
            <a:avLst/>
            <a:gdLst>
              <a:gd name="connsiteX0" fmla="*/ 5636525 w 5650173"/>
              <a:gd name="connsiteY0" fmla="*/ 163773 h 464024"/>
              <a:gd name="connsiteX1" fmla="*/ 3521122 w 5650173"/>
              <a:gd name="connsiteY1" fmla="*/ 177421 h 464024"/>
              <a:gd name="connsiteX2" fmla="*/ 3521122 w 5650173"/>
              <a:gd name="connsiteY2" fmla="*/ 464024 h 464024"/>
              <a:gd name="connsiteX3" fmla="*/ 0 w 5650173"/>
              <a:gd name="connsiteY3" fmla="*/ 464024 h 464024"/>
              <a:gd name="connsiteX4" fmla="*/ 0 w 5650173"/>
              <a:gd name="connsiteY4" fmla="*/ 13648 h 464024"/>
              <a:gd name="connsiteX5" fmla="*/ 5650173 w 5650173"/>
              <a:gd name="connsiteY5" fmla="*/ 0 h 464024"/>
              <a:gd name="connsiteX6" fmla="*/ 5636525 w 5650173"/>
              <a:gd name="connsiteY6" fmla="*/ 163773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50173" h="464024">
                <a:moveTo>
                  <a:pt x="5636525" y="163773"/>
                </a:moveTo>
                <a:lnTo>
                  <a:pt x="3521122" y="177421"/>
                </a:lnTo>
                <a:lnTo>
                  <a:pt x="3521122" y="464024"/>
                </a:lnTo>
                <a:lnTo>
                  <a:pt x="0" y="464024"/>
                </a:lnTo>
                <a:lnTo>
                  <a:pt x="0" y="13648"/>
                </a:lnTo>
                <a:lnTo>
                  <a:pt x="5650173" y="0"/>
                </a:lnTo>
                <a:lnTo>
                  <a:pt x="5636525" y="16377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05844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escolha do tamanho das janelas é algo empírico</a:t>
            </a:r>
            <a:endParaRPr lang="pt-BR" sz="2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137000" y="5877272"/>
            <a:ext cx="8862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O formato da “nuvem de soluções” não tem relação direta com o formato da fonte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43072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901670" y="5733256"/>
            <a:ext cx="7324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É possível tirar proveito dessa “nuvem de soluções” de uma maneira relativamente simples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5802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aixaDeTexto 70"/>
          <p:cNvSpPr txBox="1"/>
          <p:nvPr/>
        </p:nvSpPr>
        <p:spPr>
          <a:xfrm>
            <a:off x="1242605" y="4221088"/>
            <a:ext cx="288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De volta ao esquema de janelas móveis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24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-36512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71" name="Conector reto 70"/>
          <p:cNvCxnSpPr/>
          <p:nvPr/>
        </p:nvCxnSpPr>
        <p:spPr>
          <a:xfrm>
            <a:off x="1331640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3426603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83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-36512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71" name="Conector reto 70"/>
          <p:cNvCxnSpPr/>
          <p:nvPr/>
        </p:nvCxnSpPr>
        <p:spPr>
          <a:xfrm>
            <a:off x="1331640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3426603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2411760" y="1237696"/>
            <a:ext cx="0" cy="295232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1330216" y="4293096"/>
            <a:ext cx="2165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Centro da janela móvel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9855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6512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3851920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177843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2843808" y="1237696"/>
            <a:ext cx="0" cy="295232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64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34517"/>
            <a:ext cx="5393619" cy="319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Período recente: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 rot="19229141">
            <a:off x="6493470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5" name="CaixaDeTexto 54"/>
          <p:cNvSpPr txBox="1"/>
          <p:nvPr/>
        </p:nvSpPr>
        <p:spPr>
          <a:xfrm rot="19229141">
            <a:off x="7964694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047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6512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4283968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2210484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3275856" y="1237696"/>
            <a:ext cx="0" cy="295232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6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6512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795637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5882892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948264" y="1237696"/>
            <a:ext cx="0" cy="295232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01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ixaDeTexto 75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6" name="CaixaDeTexto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0748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795637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5882892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CaixaDeTexto 71"/>
          <p:cNvSpPr txBox="1"/>
          <p:nvPr/>
        </p:nvSpPr>
        <p:spPr>
          <a:xfrm>
            <a:off x="323528" y="4221088"/>
            <a:ext cx="4342336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Uma estimativa de nível de base </a:t>
            </a:r>
            <a:r>
              <a:rPr lang="pt-BR" sz="2400" i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400" dirty="0" smtClean="0"/>
              <a:t> e uma posição </a:t>
            </a:r>
            <a:r>
              <a:rPr lang="pt-BR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smtClean="0"/>
              <a:t>, </a:t>
            </a:r>
            <a:r>
              <a:rPr lang="pt-BR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dirty="0" smtClean="0"/>
              <a:t> para o topo do dique </a:t>
            </a:r>
            <a:r>
              <a:rPr lang="pt-BR" sz="2400" dirty="0" smtClean="0">
                <a:solidFill>
                  <a:srgbClr val="FF0000"/>
                </a:solidFill>
              </a:rPr>
              <a:t>para cada janela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948264" y="1237696"/>
            <a:ext cx="0" cy="295232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80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ixaDeTexto 75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6" name="CaixaDeTexto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0748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795637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5882892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CaixaDeTexto 71"/>
          <p:cNvSpPr txBox="1"/>
          <p:nvPr/>
        </p:nvSpPr>
        <p:spPr>
          <a:xfrm>
            <a:off x="323528" y="4221088"/>
            <a:ext cx="4342336" cy="230832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Contudo, ao invés de mostrar todas as soluções na região das fontes, faça um gráfico das estimativas </a:t>
            </a:r>
            <a:r>
              <a:rPr lang="pt-BR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dirty="0" smtClean="0"/>
              <a:t> em função da coordenada do centro de cada janela</a:t>
            </a:r>
            <a:endParaRPr lang="pt-BR" sz="2400" dirty="0">
              <a:solidFill>
                <a:srgbClr val="FF0000"/>
              </a:solidFill>
            </a:endParaRPr>
          </a:p>
        </p:txBody>
      </p:sp>
      <p:cxnSp>
        <p:nvCxnSpPr>
          <p:cNvPr id="73" name="Conector reto 72"/>
          <p:cNvCxnSpPr/>
          <p:nvPr/>
        </p:nvCxnSpPr>
        <p:spPr>
          <a:xfrm>
            <a:off x="6948264" y="1237696"/>
            <a:ext cx="0" cy="295232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53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1979712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8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1979712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2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 flipV="1">
            <a:off x="1921352" y="1741852"/>
            <a:ext cx="0" cy="226537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35496" y="1052736"/>
            <a:ext cx="2180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Coordenada y do centro da primeira janela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519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 flipV="1">
            <a:off x="1921352" y="1741852"/>
            <a:ext cx="0" cy="226537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35496" y="1052736"/>
            <a:ext cx="2180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Coordenada y do centro da primeira janela 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267744" y="2838414"/>
            <a:ext cx="2431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Plotar a estimativa y</a:t>
            </a:r>
            <a:r>
              <a:rPr lang="pt-BR" baseline="-25000" dirty="0" smtClean="0"/>
              <a:t>0</a:t>
            </a:r>
            <a:r>
              <a:rPr lang="pt-BR" dirty="0" smtClean="0"/>
              <a:t> obtida com esta janela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40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 flipV="1">
            <a:off x="2411760" y="1741852"/>
            <a:ext cx="0" cy="226537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5496" y="1052736"/>
            <a:ext cx="1982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Coordenada y do centro da k-</a:t>
            </a:r>
            <a:r>
              <a:rPr lang="pt-BR" dirty="0" err="1" smtClean="0"/>
              <a:t>ésima</a:t>
            </a:r>
            <a:r>
              <a:rPr lang="pt-BR" dirty="0" smtClean="0"/>
              <a:t> primeira janela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57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34517"/>
            <a:ext cx="5393619" cy="319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Período recente: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 rot="19229141">
            <a:off x="6493470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5" name="CaixaDeTexto 54"/>
          <p:cNvSpPr txBox="1"/>
          <p:nvPr/>
        </p:nvSpPr>
        <p:spPr>
          <a:xfrm rot="19229141">
            <a:off x="7964694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3685154" y="4005064"/>
            <a:ext cx="4775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Neste período, alguns trabalhos foram feitos com o intuito de alertar a comunidade científica sobre o mau uso do método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250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 flipV="1">
            <a:off x="2411760" y="1741852"/>
            <a:ext cx="0" cy="226537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5496" y="1052736"/>
            <a:ext cx="1982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Coordenada y do centro da k-</a:t>
            </a:r>
            <a:r>
              <a:rPr lang="pt-BR" dirty="0" err="1" smtClean="0"/>
              <a:t>ésima</a:t>
            </a:r>
            <a:r>
              <a:rPr lang="pt-BR" dirty="0" smtClean="0"/>
              <a:t> primeira janela 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644319" y="2838414"/>
            <a:ext cx="2431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Plotar a estimativa y</a:t>
            </a:r>
            <a:r>
              <a:rPr lang="pt-BR" baseline="-25000" dirty="0" smtClean="0"/>
              <a:t>0</a:t>
            </a:r>
            <a:r>
              <a:rPr lang="pt-BR" dirty="0" smtClean="0"/>
              <a:t> obtida com esta janela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769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 flipV="1">
            <a:off x="2699792" y="1741852"/>
            <a:ext cx="0" cy="226537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5496" y="980728"/>
            <a:ext cx="1982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 assim por diante com as demais janelas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769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7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>
            <a:off x="1259632" y="1556792"/>
            <a:ext cx="864096" cy="43204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35496" y="332656"/>
            <a:ext cx="1829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Esta linha representa o valor verdadeiro de y</a:t>
            </a:r>
            <a:r>
              <a:rPr lang="pt-BR" baseline="-25000" dirty="0" smtClean="0"/>
              <a:t>0</a:t>
            </a:r>
            <a:endParaRPr lang="pt-BR" baseline="-25000" dirty="0"/>
          </a:p>
        </p:txBody>
      </p:sp>
      <p:cxnSp>
        <p:nvCxnSpPr>
          <p:cNvPr id="7" name="Conector reto 6"/>
          <p:cNvCxnSpPr/>
          <p:nvPr/>
        </p:nvCxnSpPr>
        <p:spPr>
          <a:xfrm flipH="1" flipV="1">
            <a:off x="5463392" y="6381328"/>
            <a:ext cx="391104" cy="336732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8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 flipH="1" flipV="1">
            <a:off x="5436096" y="2141342"/>
            <a:ext cx="510362" cy="46316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3904763" y="2640116"/>
            <a:ext cx="3565615" cy="1220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Note que, para as janelas próximas ao corpo verdadeiro, as estimativas atingem um patamar com valor próximo  ao </a:t>
            </a:r>
            <a:r>
              <a:rPr lang="pt-BR" dirty="0"/>
              <a:t>y</a:t>
            </a:r>
            <a:r>
              <a:rPr lang="pt-BR" baseline="-25000" dirty="0"/>
              <a:t>0</a:t>
            </a:r>
            <a:r>
              <a:rPr lang="pt-BR" dirty="0" smtClean="0"/>
              <a:t>  verdadeiro</a:t>
            </a:r>
            <a:endParaRPr lang="pt-BR" baseline="-25000" dirty="0"/>
          </a:p>
        </p:txBody>
      </p:sp>
    </p:spTree>
    <p:extLst>
      <p:ext uri="{BB962C8B-B14F-4D97-AF65-F5344CB8AC3E}">
        <p14:creationId xmlns:p14="http://schemas.microsoft.com/office/powerpoint/2010/main" val="284810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 flipH="1" flipV="1">
            <a:off x="5436096" y="2141342"/>
            <a:ext cx="510362" cy="46316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3904763" y="2640116"/>
            <a:ext cx="3565615" cy="1220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Note que, para as janelas próximas ao corpo verdadeiro, as estimativas atingem um patamar com valor próximo  ao </a:t>
            </a:r>
            <a:r>
              <a:rPr lang="pt-BR" dirty="0"/>
              <a:t>y</a:t>
            </a:r>
            <a:r>
              <a:rPr lang="pt-BR" baseline="-25000" dirty="0"/>
              <a:t>0</a:t>
            </a:r>
            <a:r>
              <a:rPr lang="pt-BR" dirty="0" smtClean="0"/>
              <a:t>  verdadeiro</a:t>
            </a:r>
            <a:endParaRPr lang="pt-BR" baseline="-25000" dirty="0"/>
          </a:p>
        </p:txBody>
      </p:sp>
      <p:sp>
        <p:nvSpPr>
          <p:cNvPr id="3" name="Elipse 2"/>
          <p:cNvSpPr/>
          <p:nvPr/>
        </p:nvSpPr>
        <p:spPr>
          <a:xfrm>
            <a:off x="5210740" y="4638734"/>
            <a:ext cx="378705" cy="1742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5868144" y="4561685"/>
            <a:ext cx="243536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Estimativas localizadas neste patamar</a:t>
            </a:r>
            <a:endParaRPr lang="pt-BR" baseline="-25000" dirty="0"/>
          </a:p>
        </p:txBody>
      </p:sp>
    </p:spTree>
    <p:extLst>
      <p:ext uri="{BB962C8B-B14F-4D97-AF65-F5344CB8AC3E}">
        <p14:creationId xmlns:p14="http://schemas.microsoft.com/office/powerpoint/2010/main" val="32745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 flipH="1" flipV="1">
            <a:off x="5436096" y="2141342"/>
            <a:ext cx="510362" cy="46316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3904763" y="2640116"/>
            <a:ext cx="3565615" cy="1220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Note que, para as janelas próximas ao corpo verdadeiro, as estimativas atingem um patamar com valor próximo  ao </a:t>
            </a:r>
            <a:r>
              <a:rPr lang="pt-BR" dirty="0"/>
              <a:t>y</a:t>
            </a:r>
            <a:r>
              <a:rPr lang="pt-BR" baseline="-25000" dirty="0"/>
              <a:t>0</a:t>
            </a:r>
            <a:r>
              <a:rPr lang="pt-BR" dirty="0" smtClean="0"/>
              <a:t>  verdadeiro</a:t>
            </a:r>
            <a:endParaRPr lang="pt-BR" baseline="-25000" dirty="0"/>
          </a:p>
        </p:txBody>
      </p:sp>
      <p:sp>
        <p:nvSpPr>
          <p:cNvPr id="3" name="Elipse 2"/>
          <p:cNvSpPr/>
          <p:nvPr/>
        </p:nvSpPr>
        <p:spPr>
          <a:xfrm>
            <a:off x="5210740" y="4638734"/>
            <a:ext cx="378705" cy="1742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5868144" y="4561685"/>
            <a:ext cx="243536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Estimativas localizadas neste patamar</a:t>
            </a:r>
            <a:endParaRPr lang="pt-BR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9067" y="4005064"/>
            <a:ext cx="2946789" cy="15766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O mais interessante é que este padrão se repete para qualquer índice estrutural</a:t>
            </a:r>
            <a:endParaRPr lang="pt-BR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13668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5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1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>
                <a:solidFill>
                  <a:srgbClr val="FF0000"/>
                </a:solidFill>
              </a:rPr>
              <a:t>Reid</a:t>
            </a:r>
            <a:r>
              <a:rPr lang="pt-BR" sz="2000" dirty="0" smtClean="0">
                <a:solidFill>
                  <a:srgbClr val="FF0000"/>
                </a:solidFill>
              </a:rPr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34517"/>
            <a:ext cx="5393619" cy="319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Período recente: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 rot="19229141">
            <a:off x="6493470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5" name="CaixaDeTexto 54"/>
          <p:cNvSpPr txBox="1"/>
          <p:nvPr/>
        </p:nvSpPr>
        <p:spPr>
          <a:xfrm rot="19229141">
            <a:off x="7964694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3685154" y="4005064"/>
            <a:ext cx="4775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Neste período, alguns trabalhos foram feitos com o intuito de alertar a comunidade científica sobre o mau uso do método</a:t>
            </a:r>
            <a:endParaRPr lang="pt-BR" sz="2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03"/>
          <a:stretch/>
        </p:blipFill>
        <p:spPr>
          <a:xfrm>
            <a:off x="1512472" y="2204864"/>
            <a:ext cx="7308000" cy="259487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8" name="Conector reto 7"/>
          <p:cNvCxnSpPr/>
          <p:nvPr/>
        </p:nvCxnSpPr>
        <p:spPr>
          <a:xfrm flipH="1">
            <a:off x="215634" y="5533780"/>
            <a:ext cx="2792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flipV="1">
            <a:off x="242930" y="4094488"/>
            <a:ext cx="0" cy="142564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/>
          <p:cNvCxnSpPr/>
          <p:nvPr/>
        </p:nvCxnSpPr>
        <p:spPr>
          <a:xfrm>
            <a:off x="215634" y="4108136"/>
            <a:ext cx="104204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69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1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7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 dados</a:t>
            </a:r>
            <a:endParaRPr lang="pt-BR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66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3563888" y="1592796"/>
            <a:ext cx="0" cy="14600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7452320" y="1592796"/>
            <a:ext cx="0" cy="14600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995936" y="2420888"/>
            <a:ext cx="3024336" cy="1220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Em meio a nuvem de </a:t>
            </a:r>
            <a:r>
              <a:rPr lang="pt-BR" dirty="0" smtClean="0"/>
              <a:t>soluções abaixo, </a:t>
            </a:r>
            <a:r>
              <a:rPr lang="pt-BR" dirty="0" smtClean="0"/>
              <a:t>é possível escolher apenas aquelas que caem sobre este patamar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518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30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4932040" y="1556792"/>
            <a:ext cx="0" cy="14600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5868144" y="1556792"/>
            <a:ext cx="0" cy="14600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3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</a:t>
            </a:r>
            <a:r>
              <a:rPr lang="pt-BR" sz="2400" dirty="0">
                <a:solidFill>
                  <a:srgbClr val="0000FF"/>
                </a:solidFill>
              </a:rPr>
              <a:t>5</a:t>
            </a:r>
            <a:r>
              <a:rPr lang="pt-BR" sz="2400" dirty="0" smtClean="0">
                <a:solidFill>
                  <a:srgbClr val="0000FF"/>
                </a:solidFill>
              </a:rPr>
              <a:t>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4716016" y="1556792"/>
            <a:ext cx="0" cy="14600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6084168" y="1556792"/>
            <a:ext cx="0" cy="14600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63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4355976" y="1556792"/>
            <a:ext cx="0" cy="14600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6444208" y="1556792"/>
            <a:ext cx="0" cy="14600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5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4355976" y="1556792"/>
            <a:ext cx="0" cy="14600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6444208" y="1556792"/>
            <a:ext cx="0" cy="14600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6444208" y="3524815"/>
            <a:ext cx="244827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Estes patamares na estimativa y</a:t>
            </a:r>
            <a:r>
              <a:rPr lang="pt-BR" baseline="-25000" dirty="0" smtClean="0"/>
              <a:t>0</a:t>
            </a:r>
            <a:r>
              <a:rPr lang="pt-BR" dirty="0" smtClean="0"/>
              <a:t> também se repetem nas estimativas z</a:t>
            </a:r>
            <a:r>
              <a:rPr lang="pt-BR" baseline="-25000" dirty="0" smtClean="0"/>
              <a:t>0</a:t>
            </a:r>
            <a:endParaRPr lang="pt-BR" baseline="-25000" dirty="0"/>
          </a:p>
        </p:txBody>
      </p:sp>
    </p:spTree>
    <p:extLst>
      <p:ext uri="{BB962C8B-B14F-4D97-AF65-F5344CB8AC3E}">
        <p14:creationId xmlns:p14="http://schemas.microsoft.com/office/powerpoint/2010/main" val="222658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4355976" y="1556791"/>
            <a:ext cx="0" cy="26280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6444208" y="1556791"/>
            <a:ext cx="0" cy="26280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6588224" y="3356992"/>
            <a:ext cx="244827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Contudo, a posição dos patamares das estimativas z</a:t>
            </a:r>
            <a:r>
              <a:rPr lang="pt-BR" baseline="-25000" dirty="0" smtClean="0"/>
              <a:t>0</a:t>
            </a:r>
            <a:r>
              <a:rPr lang="pt-BR" dirty="0" smtClean="0"/>
              <a:t> dependem do índice estrutural</a:t>
            </a:r>
            <a:endParaRPr lang="pt-BR" baseline="-25000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1259632" y="3068960"/>
            <a:ext cx="864096" cy="43204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35496" y="2264634"/>
            <a:ext cx="1374698" cy="1452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Esta linha representa o valor verdadeiro de </a:t>
            </a:r>
            <a:r>
              <a:rPr lang="pt-BR" dirty="0" smtClean="0"/>
              <a:t>z</a:t>
            </a:r>
            <a:r>
              <a:rPr lang="pt-BR" baseline="-25000" dirty="0" smtClean="0"/>
              <a:t>0</a:t>
            </a:r>
            <a:endParaRPr lang="pt-BR" baseline="-25000" dirty="0"/>
          </a:p>
        </p:txBody>
      </p:sp>
    </p:spTree>
    <p:extLst>
      <p:ext uri="{BB962C8B-B14F-4D97-AF65-F5344CB8AC3E}">
        <p14:creationId xmlns:p14="http://schemas.microsoft.com/office/powerpoint/2010/main" val="225656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8" name="Conector reto 17"/>
          <p:cNvCxnSpPr/>
          <p:nvPr/>
        </p:nvCxnSpPr>
        <p:spPr>
          <a:xfrm>
            <a:off x="107504" y="4005064"/>
            <a:ext cx="8928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107504" y="353294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251520" y="1772816"/>
            <a:ext cx="496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/>
              <a:t>Um pouco de teoria...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7794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444208" y="4100879"/>
            <a:ext cx="243453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Silva e Barbosa (2003) foram os primeiros a mostrar a existência destes patamares.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01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239697" y="4174216"/>
            <a:ext cx="2580775" cy="148703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/>
            <a:r>
              <a:rPr lang="pt-BR" dirty="0"/>
              <a:t>Posteriormente, Melo et al. (2013) apresentaram um método de detecção automática destes patamares.</a:t>
            </a:r>
          </a:p>
        </p:txBody>
      </p:sp>
    </p:spTree>
    <p:extLst>
      <p:ext uri="{BB962C8B-B14F-4D97-AF65-F5344CB8AC3E}">
        <p14:creationId xmlns:p14="http://schemas.microsoft.com/office/powerpoint/2010/main" val="286420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239697" y="4174216"/>
            <a:ext cx="2580775" cy="148703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/>
            <a:r>
              <a:rPr lang="pt-BR" dirty="0"/>
              <a:t>Posteriormente, Melo et al. (2013) apresentaram um método de detecção automática destes patamares.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07504" y="5949280"/>
            <a:ext cx="345033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4800" dirty="0" smtClean="0"/>
              <a:t>Em resumo...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76937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5194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3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076056" y="4922871"/>
            <a:ext cx="383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Critério de seleção baseado nos patamares das estimativas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8186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3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076056" y="4922871"/>
            <a:ext cx="383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Critério de seleção baseado nos patamares das estimativas</a:t>
            </a:r>
            <a:endParaRPr lang="pt-BR" sz="2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35496" y="5982379"/>
            <a:ext cx="5332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A abordagem de janelas móveis é útil para a interpretação da múltiplas fontes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2977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31788" y="346093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Diques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40888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1979712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5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30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2627784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38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</a:t>
            </a:r>
            <a:r>
              <a:rPr lang="pt-BR" sz="2400" dirty="0">
                <a:solidFill>
                  <a:srgbClr val="0000FF"/>
                </a:solidFill>
              </a:rPr>
              <a:t>5</a:t>
            </a:r>
            <a:r>
              <a:rPr lang="pt-BR" sz="2400" dirty="0" smtClean="0">
                <a:solidFill>
                  <a:srgbClr val="0000FF"/>
                </a:solidFill>
              </a:rPr>
              <a:t>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3275856" y="155679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00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8" name="Conector reto 17"/>
          <p:cNvCxnSpPr/>
          <p:nvPr/>
        </p:nvCxnSpPr>
        <p:spPr>
          <a:xfrm>
            <a:off x="107504" y="4005064"/>
            <a:ext cx="8928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107504" y="353294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251520" y="1772816"/>
            <a:ext cx="496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/>
              <a:t>Um pouco de teoria...</a:t>
            </a:r>
            <a:endParaRPr lang="pt-BR" sz="4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2370103" y="4653136"/>
            <a:ext cx="44037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Esta apresentação se limita a analisar a </a:t>
            </a:r>
            <a:r>
              <a:rPr lang="pt-BR" sz="2800" dirty="0" err="1" smtClean="0"/>
              <a:t>deconvolução</a:t>
            </a:r>
            <a:r>
              <a:rPr lang="pt-BR" sz="2800" dirty="0" smtClean="0"/>
              <a:t> de Euler clássica aplicada a dados magnéticos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9622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60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3491880" y="1673486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5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3923928" y="1745494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8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4211960" y="3415339"/>
            <a:ext cx="360039" cy="30169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33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125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4932040" y="2492896"/>
            <a:ext cx="360039" cy="30169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7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150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5652120" y="2643742"/>
            <a:ext cx="360039" cy="30169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38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160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5868145" y="2839275"/>
            <a:ext cx="360039" cy="30169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24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6804248" y="1484784"/>
            <a:ext cx="0" cy="510887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6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2687" y="1268760"/>
            <a:ext cx="3923753" cy="46907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201 dados (todos)</a:t>
            </a:r>
            <a:endParaRPr lang="pt-BR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70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60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3491880" y="1673486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6141796" y="3527137"/>
            <a:ext cx="2606668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Retornando ao exemplo de janela com 60 dados...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33516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60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5493892" y="3068960"/>
            <a:ext cx="195842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Patamares das estimativas y</a:t>
            </a:r>
            <a:r>
              <a:rPr lang="pt-BR" sz="2000" baseline="-25000" dirty="0" smtClean="0"/>
              <a:t>0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86408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613036" y="2300679"/>
            <a:ext cx="39138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Observações da</a:t>
            </a:r>
          </a:p>
          <a:p>
            <a:pPr algn="ctr"/>
            <a:r>
              <a:rPr lang="pt-BR" dirty="0" smtClean="0"/>
              <a:t>Anomalia de Campo Total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dirty="0" smtClean="0"/>
          </a:p>
          <a:p>
            <a:pPr algn="ctr"/>
            <a:r>
              <a:rPr lang="pt-BR" dirty="0" smtClean="0"/>
              <a:t>produzida por corpos magnetizados localizados em </a:t>
            </a:r>
            <a:r>
              <a:rPr lang="pt-BR" dirty="0" err="1" smtClean="0"/>
              <a:t>subsuperfície</a:t>
            </a:r>
            <a:endParaRPr lang="pt-BR" dirty="0"/>
          </a:p>
        </p:txBody>
      </p:sp>
      <p:cxnSp>
        <p:nvCxnSpPr>
          <p:cNvPr id="25" name="Conector reto 24"/>
          <p:cNvCxnSpPr/>
          <p:nvPr/>
        </p:nvCxnSpPr>
        <p:spPr>
          <a:xfrm>
            <a:off x="107504" y="4005064"/>
            <a:ext cx="8928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107504" y="353294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28" name="Triângulo isósceles 2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Triângulo isósceles 3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riângulo isósceles 3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Triângulo isósceles 3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9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60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5493892" y="3068960"/>
            <a:ext cx="195842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Patamares das estimativas z</a:t>
            </a:r>
            <a:r>
              <a:rPr lang="pt-BR" sz="2000" baseline="-25000" dirty="0" smtClean="0"/>
              <a:t>0</a:t>
            </a:r>
            <a:endParaRPr lang="pt-BR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139935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60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5493892" y="3068960"/>
            <a:ext cx="195842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Patamares das estimativas z</a:t>
            </a:r>
            <a:r>
              <a:rPr lang="pt-BR" sz="2000" baseline="-25000" dirty="0" smtClean="0"/>
              <a:t>0</a:t>
            </a:r>
            <a:endParaRPr lang="pt-BR" sz="2000" baseline="-25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07504" y="5949280"/>
            <a:ext cx="345033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4800" dirty="0" smtClean="0"/>
              <a:t>Em resumo...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57520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501469"/>
            <a:ext cx="4499998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5677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501469"/>
            <a:ext cx="4499998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abordagem de janelas móveis é útil para a interpretação da múltiplas fontes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02481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501469"/>
            <a:ext cx="4499998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abordagem de janelas móveis é útil para a interpretação da múltiplas fontes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914340" y="6185575"/>
            <a:ext cx="7291038" cy="439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Mas requer um método para a escolha das “melhores” soluções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83734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501469"/>
            <a:ext cx="4499998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3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4926879" y="4869160"/>
            <a:ext cx="383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Patamares das estimativas y</a:t>
            </a:r>
            <a:r>
              <a:rPr lang="pt-BR" sz="2400" baseline="-25000" dirty="0" smtClean="0"/>
              <a:t>0</a:t>
            </a:r>
            <a:endParaRPr lang="pt-BR" sz="2400" baseline="-250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abordagem de janelas móveis é útil para a interpretação da múltiplas fontes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914340" y="6185575"/>
            <a:ext cx="7291038" cy="439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Mas requer um método para a escolha das “melhores” soluções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3796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44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2197290" y="4681182"/>
            <a:ext cx="1241946" cy="1364776"/>
          </a:xfrm>
          <a:custGeom>
            <a:avLst/>
            <a:gdLst>
              <a:gd name="connsiteX0" fmla="*/ 0 w 1241946"/>
              <a:gd name="connsiteY0" fmla="*/ 136478 h 1364776"/>
              <a:gd name="connsiteX1" fmla="*/ 272955 w 1241946"/>
              <a:gd name="connsiteY1" fmla="*/ 614149 h 1364776"/>
              <a:gd name="connsiteX2" fmla="*/ 709683 w 1241946"/>
              <a:gd name="connsiteY2" fmla="*/ 873457 h 1364776"/>
              <a:gd name="connsiteX3" fmla="*/ 750626 w 1241946"/>
              <a:gd name="connsiteY3" fmla="*/ 1364776 h 1364776"/>
              <a:gd name="connsiteX4" fmla="*/ 1241946 w 1241946"/>
              <a:gd name="connsiteY4" fmla="*/ 1078173 h 1364776"/>
              <a:gd name="connsiteX5" fmla="*/ 1132764 w 1241946"/>
              <a:gd name="connsiteY5" fmla="*/ 627797 h 1364776"/>
              <a:gd name="connsiteX6" fmla="*/ 1105468 w 1241946"/>
              <a:gd name="connsiteY6" fmla="*/ 122830 h 1364776"/>
              <a:gd name="connsiteX7" fmla="*/ 614149 w 1241946"/>
              <a:gd name="connsiteY7" fmla="*/ 0 h 1364776"/>
              <a:gd name="connsiteX8" fmla="*/ 245659 w 1241946"/>
              <a:gd name="connsiteY8" fmla="*/ 13648 h 1364776"/>
              <a:gd name="connsiteX9" fmla="*/ 54591 w 1241946"/>
              <a:gd name="connsiteY9" fmla="*/ 136478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1946" h="1364776">
                <a:moveTo>
                  <a:pt x="0" y="136478"/>
                </a:moveTo>
                <a:lnTo>
                  <a:pt x="272955" y="614149"/>
                </a:lnTo>
                <a:lnTo>
                  <a:pt x="709683" y="873457"/>
                </a:lnTo>
                <a:lnTo>
                  <a:pt x="750626" y="1364776"/>
                </a:lnTo>
                <a:lnTo>
                  <a:pt x="1241946" y="1078173"/>
                </a:lnTo>
                <a:lnTo>
                  <a:pt x="1132764" y="627797"/>
                </a:lnTo>
                <a:lnTo>
                  <a:pt x="1105468" y="122830"/>
                </a:lnTo>
                <a:lnTo>
                  <a:pt x="614149" y="0"/>
                </a:lnTo>
                <a:lnTo>
                  <a:pt x="245659" y="13648"/>
                </a:lnTo>
                <a:lnTo>
                  <a:pt x="54591" y="136478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848669" y="4653887"/>
            <a:ext cx="1214650" cy="914400"/>
          </a:xfrm>
          <a:custGeom>
            <a:avLst/>
            <a:gdLst>
              <a:gd name="connsiteX0" fmla="*/ 0 w 1214650"/>
              <a:gd name="connsiteY0" fmla="*/ 150125 h 914400"/>
              <a:gd name="connsiteX1" fmla="*/ 177421 w 1214650"/>
              <a:gd name="connsiteY1" fmla="*/ 600501 h 914400"/>
              <a:gd name="connsiteX2" fmla="*/ 504967 w 1214650"/>
              <a:gd name="connsiteY2" fmla="*/ 846161 h 914400"/>
              <a:gd name="connsiteX3" fmla="*/ 696035 w 1214650"/>
              <a:gd name="connsiteY3" fmla="*/ 914400 h 914400"/>
              <a:gd name="connsiteX4" fmla="*/ 1023582 w 1214650"/>
              <a:gd name="connsiteY4" fmla="*/ 818865 h 914400"/>
              <a:gd name="connsiteX5" fmla="*/ 1119116 w 1214650"/>
              <a:gd name="connsiteY5" fmla="*/ 545910 h 914400"/>
              <a:gd name="connsiteX6" fmla="*/ 1214650 w 1214650"/>
              <a:gd name="connsiteY6" fmla="*/ 122829 h 914400"/>
              <a:gd name="connsiteX7" fmla="*/ 641444 w 1214650"/>
              <a:gd name="connsiteY7" fmla="*/ 0 h 914400"/>
              <a:gd name="connsiteX8" fmla="*/ 232012 w 1214650"/>
              <a:gd name="connsiteY8" fmla="*/ 27295 h 914400"/>
              <a:gd name="connsiteX9" fmla="*/ 0 w 1214650"/>
              <a:gd name="connsiteY9" fmla="*/ 15012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4650" h="914400">
                <a:moveTo>
                  <a:pt x="0" y="150125"/>
                </a:moveTo>
                <a:lnTo>
                  <a:pt x="177421" y="600501"/>
                </a:lnTo>
                <a:lnTo>
                  <a:pt x="504967" y="846161"/>
                </a:lnTo>
                <a:lnTo>
                  <a:pt x="696035" y="914400"/>
                </a:lnTo>
                <a:lnTo>
                  <a:pt x="1023582" y="818865"/>
                </a:lnTo>
                <a:lnTo>
                  <a:pt x="1119116" y="545910"/>
                </a:lnTo>
                <a:lnTo>
                  <a:pt x="1214650" y="122829"/>
                </a:lnTo>
                <a:lnTo>
                  <a:pt x="641444" y="0"/>
                </a:lnTo>
                <a:lnTo>
                  <a:pt x="232012" y="27295"/>
                </a:lnTo>
                <a:lnTo>
                  <a:pt x="0" y="150125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909481" y="4612943"/>
            <a:ext cx="914400" cy="750627"/>
          </a:xfrm>
          <a:custGeom>
            <a:avLst/>
            <a:gdLst>
              <a:gd name="connsiteX0" fmla="*/ 0 w 914400"/>
              <a:gd name="connsiteY0" fmla="*/ 177421 h 750627"/>
              <a:gd name="connsiteX1" fmla="*/ 150125 w 914400"/>
              <a:gd name="connsiteY1" fmla="*/ 586854 h 750627"/>
              <a:gd name="connsiteX2" fmla="*/ 614149 w 914400"/>
              <a:gd name="connsiteY2" fmla="*/ 750627 h 750627"/>
              <a:gd name="connsiteX3" fmla="*/ 818865 w 914400"/>
              <a:gd name="connsiteY3" fmla="*/ 504967 h 750627"/>
              <a:gd name="connsiteX4" fmla="*/ 914400 w 914400"/>
              <a:gd name="connsiteY4" fmla="*/ 191069 h 750627"/>
              <a:gd name="connsiteX5" fmla="*/ 873456 w 914400"/>
              <a:gd name="connsiteY5" fmla="*/ 0 h 750627"/>
              <a:gd name="connsiteX6" fmla="*/ 504967 w 914400"/>
              <a:gd name="connsiteY6" fmla="*/ 95535 h 750627"/>
              <a:gd name="connsiteX7" fmla="*/ 0 w 914400"/>
              <a:gd name="connsiteY7" fmla="*/ 177421 h 750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" h="750627">
                <a:moveTo>
                  <a:pt x="0" y="177421"/>
                </a:moveTo>
                <a:lnTo>
                  <a:pt x="150125" y="586854"/>
                </a:lnTo>
                <a:lnTo>
                  <a:pt x="614149" y="750627"/>
                </a:lnTo>
                <a:lnTo>
                  <a:pt x="818865" y="504967"/>
                </a:lnTo>
                <a:lnTo>
                  <a:pt x="914400" y="191069"/>
                </a:lnTo>
                <a:lnTo>
                  <a:pt x="873456" y="0"/>
                </a:lnTo>
                <a:lnTo>
                  <a:pt x="504967" y="95535"/>
                </a:lnTo>
                <a:lnTo>
                  <a:pt x="0" y="177421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5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835696" y="4265800"/>
            <a:ext cx="5670000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909481" y="4612943"/>
            <a:ext cx="914400" cy="750627"/>
          </a:xfrm>
          <a:custGeom>
            <a:avLst/>
            <a:gdLst>
              <a:gd name="connsiteX0" fmla="*/ 0 w 914400"/>
              <a:gd name="connsiteY0" fmla="*/ 177421 h 750627"/>
              <a:gd name="connsiteX1" fmla="*/ 150125 w 914400"/>
              <a:gd name="connsiteY1" fmla="*/ 586854 h 750627"/>
              <a:gd name="connsiteX2" fmla="*/ 614149 w 914400"/>
              <a:gd name="connsiteY2" fmla="*/ 750627 h 750627"/>
              <a:gd name="connsiteX3" fmla="*/ 818865 w 914400"/>
              <a:gd name="connsiteY3" fmla="*/ 504967 h 750627"/>
              <a:gd name="connsiteX4" fmla="*/ 914400 w 914400"/>
              <a:gd name="connsiteY4" fmla="*/ 191069 h 750627"/>
              <a:gd name="connsiteX5" fmla="*/ 873456 w 914400"/>
              <a:gd name="connsiteY5" fmla="*/ 0 h 750627"/>
              <a:gd name="connsiteX6" fmla="*/ 504967 w 914400"/>
              <a:gd name="connsiteY6" fmla="*/ 95535 h 750627"/>
              <a:gd name="connsiteX7" fmla="*/ 0 w 914400"/>
              <a:gd name="connsiteY7" fmla="*/ 177421 h 750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" h="750627">
                <a:moveTo>
                  <a:pt x="0" y="177421"/>
                </a:moveTo>
                <a:lnTo>
                  <a:pt x="150125" y="586854"/>
                </a:lnTo>
                <a:lnTo>
                  <a:pt x="614149" y="750627"/>
                </a:lnTo>
                <a:lnTo>
                  <a:pt x="818865" y="504967"/>
                </a:lnTo>
                <a:lnTo>
                  <a:pt x="914400" y="191069"/>
                </a:lnTo>
                <a:lnTo>
                  <a:pt x="873456" y="0"/>
                </a:lnTo>
                <a:lnTo>
                  <a:pt x="504967" y="95535"/>
                </a:lnTo>
                <a:lnTo>
                  <a:pt x="0" y="1774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848669" y="4653887"/>
            <a:ext cx="1214650" cy="914400"/>
          </a:xfrm>
          <a:custGeom>
            <a:avLst/>
            <a:gdLst>
              <a:gd name="connsiteX0" fmla="*/ 0 w 1214650"/>
              <a:gd name="connsiteY0" fmla="*/ 150125 h 914400"/>
              <a:gd name="connsiteX1" fmla="*/ 177421 w 1214650"/>
              <a:gd name="connsiteY1" fmla="*/ 600501 h 914400"/>
              <a:gd name="connsiteX2" fmla="*/ 504967 w 1214650"/>
              <a:gd name="connsiteY2" fmla="*/ 846161 h 914400"/>
              <a:gd name="connsiteX3" fmla="*/ 696035 w 1214650"/>
              <a:gd name="connsiteY3" fmla="*/ 914400 h 914400"/>
              <a:gd name="connsiteX4" fmla="*/ 1023582 w 1214650"/>
              <a:gd name="connsiteY4" fmla="*/ 818865 h 914400"/>
              <a:gd name="connsiteX5" fmla="*/ 1119116 w 1214650"/>
              <a:gd name="connsiteY5" fmla="*/ 545910 h 914400"/>
              <a:gd name="connsiteX6" fmla="*/ 1214650 w 1214650"/>
              <a:gd name="connsiteY6" fmla="*/ 122829 h 914400"/>
              <a:gd name="connsiteX7" fmla="*/ 641444 w 1214650"/>
              <a:gd name="connsiteY7" fmla="*/ 0 h 914400"/>
              <a:gd name="connsiteX8" fmla="*/ 232012 w 1214650"/>
              <a:gd name="connsiteY8" fmla="*/ 27295 h 914400"/>
              <a:gd name="connsiteX9" fmla="*/ 0 w 1214650"/>
              <a:gd name="connsiteY9" fmla="*/ 15012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4650" h="914400">
                <a:moveTo>
                  <a:pt x="0" y="150125"/>
                </a:moveTo>
                <a:lnTo>
                  <a:pt x="177421" y="600501"/>
                </a:lnTo>
                <a:lnTo>
                  <a:pt x="504967" y="846161"/>
                </a:lnTo>
                <a:lnTo>
                  <a:pt x="696035" y="914400"/>
                </a:lnTo>
                <a:lnTo>
                  <a:pt x="1023582" y="818865"/>
                </a:lnTo>
                <a:lnTo>
                  <a:pt x="1119116" y="545910"/>
                </a:lnTo>
                <a:lnTo>
                  <a:pt x="1214650" y="122829"/>
                </a:lnTo>
                <a:lnTo>
                  <a:pt x="641444" y="0"/>
                </a:lnTo>
                <a:lnTo>
                  <a:pt x="232012" y="27295"/>
                </a:lnTo>
                <a:lnTo>
                  <a:pt x="0" y="15012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2197290" y="4681182"/>
            <a:ext cx="1241946" cy="1364776"/>
          </a:xfrm>
          <a:custGeom>
            <a:avLst/>
            <a:gdLst>
              <a:gd name="connsiteX0" fmla="*/ 0 w 1241946"/>
              <a:gd name="connsiteY0" fmla="*/ 136478 h 1364776"/>
              <a:gd name="connsiteX1" fmla="*/ 272955 w 1241946"/>
              <a:gd name="connsiteY1" fmla="*/ 614149 h 1364776"/>
              <a:gd name="connsiteX2" fmla="*/ 709683 w 1241946"/>
              <a:gd name="connsiteY2" fmla="*/ 873457 h 1364776"/>
              <a:gd name="connsiteX3" fmla="*/ 750626 w 1241946"/>
              <a:gd name="connsiteY3" fmla="*/ 1364776 h 1364776"/>
              <a:gd name="connsiteX4" fmla="*/ 1241946 w 1241946"/>
              <a:gd name="connsiteY4" fmla="*/ 1078173 h 1364776"/>
              <a:gd name="connsiteX5" fmla="*/ 1132764 w 1241946"/>
              <a:gd name="connsiteY5" fmla="*/ 627797 h 1364776"/>
              <a:gd name="connsiteX6" fmla="*/ 1105468 w 1241946"/>
              <a:gd name="connsiteY6" fmla="*/ 122830 h 1364776"/>
              <a:gd name="connsiteX7" fmla="*/ 614149 w 1241946"/>
              <a:gd name="connsiteY7" fmla="*/ 0 h 1364776"/>
              <a:gd name="connsiteX8" fmla="*/ 245659 w 1241946"/>
              <a:gd name="connsiteY8" fmla="*/ 13648 h 1364776"/>
              <a:gd name="connsiteX9" fmla="*/ 54591 w 1241946"/>
              <a:gd name="connsiteY9" fmla="*/ 136478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1946" h="1364776">
                <a:moveTo>
                  <a:pt x="0" y="136478"/>
                </a:moveTo>
                <a:lnTo>
                  <a:pt x="272955" y="614149"/>
                </a:lnTo>
                <a:lnTo>
                  <a:pt x="709683" y="873457"/>
                </a:lnTo>
                <a:lnTo>
                  <a:pt x="750626" y="1364776"/>
                </a:lnTo>
                <a:lnTo>
                  <a:pt x="1241946" y="1078173"/>
                </a:lnTo>
                <a:lnTo>
                  <a:pt x="1132764" y="627797"/>
                </a:lnTo>
                <a:lnTo>
                  <a:pt x="1105468" y="122830"/>
                </a:lnTo>
                <a:lnTo>
                  <a:pt x="614149" y="0"/>
                </a:lnTo>
                <a:lnTo>
                  <a:pt x="245659" y="13648"/>
                </a:lnTo>
                <a:lnTo>
                  <a:pt x="54591" y="136478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471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835696" y="4265800"/>
            <a:ext cx="5670000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909481" y="4612943"/>
            <a:ext cx="914400" cy="750627"/>
          </a:xfrm>
          <a:custGeom>
            <a:avLst/>
            <a:gdLst>
              <a:gd name="connsiteX0" fmla="*/ 0 w 914400"/>
              <a:gd name="connsiteY0" fmla="*/ 177421 h 750627"/>
              <a:gd name="connsiteX1" fmla="*/ 150125 w 914400"/>
              <a:gd name="connsiteY1" fmla="*/ 586854 h 750627"/>
              <a:gd name="connsiteX2" fmla="*/ 614149 w 914400"/>
              <a:gd name="connsiteY2" fmla="*/ 750627 h 750627"/>
              <a:gd name="connsiteX3" fmla="*/ 818865 w 914400"/>
              <a:gd name="connsiteY3" fmla="*/ 504967 h 750627"/>
              <a:gd name="connsiteX4" fmla="*/ 914400 w 914400"/>
              <a:gd name="connsiteY4" fmla="*/ 191069 h 750627"/>
              <a:gd name="connsiteX5" fmla="*/ 873456 w 914400"/>
              <a:gd name="connsiteY5" fmla="*/ 0 h 750627"/>
              <a:gd name="connsiteX6" fmla="*/ 504967 w 914400"/>
              <a:gd name="connsiteY6" fmla="*/ 95535 h 750627"/>
              <a:gd name="connsiteX7" fmla="*/ 0 w 914400"/>
              <a:gd name="connsiteY7" fmla="*/ 177421 h 750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" h="750627">
                <a:moveTo>
                  <a:pt x="0" y="177421"/>
                </a:moveTo>
                <a:lnTo>
                  <a:pt x="150125" y="586854"/>
                </a:lnTo>
                <a:lnTo>
                  <a:pt x="614149" y="750627"/>
                </a:lnTo>
                <a:lnTo>
                  <a:pt x="818865" y="504967"/>
                </a:lnTo>
                <a:lnTo>
                  <a:pt x="914400" y="191069"/>
                </a:lnTo>
                <a:lnTo>
                  <a:pt x="873456" y="0"/>
                </a:lnTo>
                <a:lnTo>
                  <a:pt x="504967" y="95535"/>
                </a:lnTo>
                <a:lnTo>
                  <a:pt x="0" y="1774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848669" y="4653887"/>
            <a:ext cx="1214650" cy="914400"/>
          </a:xfrm>
          <a:custGeom>
            <a:avLst/>
            <a:gdLst>
              <a:gd name="connsiteX0" fmla="*/ 0 w 1214650"/>
              <a:gd name="connsiteY0" fmla="*/ 150125 h 914400"/>
              <a:gd name="connsiteX1" fmla="*/ 177421 w 1214650"/>
              <a:gd name="connsiteY1" fmla="*/ 600501 h 914400"/>
              <a:gd name="connsiteX2" fmla="*/ 504967 w 1214650"/>
              <a:gd name="connsiteY2" fmla="*/ 846161 h 914400"/>
              <a:gd name="connsiteX3" fmla="*/ 696035 w 1214650"/>
              <a:gd name="connsiteY3" fmla="*/ 914400 h 914400"/>
              <a:gd name="connsiteX4" fmla="*/ 1023582 w 1214650"/>
              <a:gd name="connsiteY4" fmla="*/ 818865 h 914400"/>
              <a:gd name="connsiteX5" fmla="*/ 1119116 w 1214650"/>
              <a:gd name="connsiteY5" fmla="*/ 545910 h 914400"/>
              <a:gd name="connsiteX6" fmla="*/ 1214650 w 1214650"/>
              <a:gd name="connsiteY6" fmla="*/ 122829 h 914400"/>
              <a:gd name="connsiteX7" fmla="*/ 641444 w 1214650"/>
              <a:gd name="connsiteY7" fmla="*/ 0 h 914400"/>
              <a:gd name="connsiteX8" fmla="*/ 232012 w 1214650"/>
              <a:gd name="connsiteY8" fmla="*/ 27295 h 914400"/>
              <a:gd name="connsiteX9" fmla="*/ 0 w 1214650"/>
              <a:gd name="connsiteY9" fmla="*/ 15012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4650" h="914400">
                <a:moveTo>
                  <a:pt x="0" y="150125"/>
                </a:moveTo>
                <a:lnTo>
                  <a:pt x="177421" y="600501"/>
                </a:lnTo>
                <a:lnTo>
                  <a:pt x="504967" y="846161"/>
                </a:lnTo>
                <a:lnTo>
                  <a:pt x="696035" y="914400"/>
                </a:lnTo>
                <a:lnTo>
                  <a:pt x="1023582" y="818865"/>
                </a:lnTo>
                <a:lnTo>
                  <a:pt x="1119116" y="545910"/>
                </a:lnTo>
                <a:lnTo>
                  <a:pt x="1214650" y="122829"/>
                </a:lnTo>
                <a:lnTo>
                  <a:pt x="641444" y="0"/>
                </a:lnTo>
                <a:lnTo>
                  <a:pt x="232012" y="27295"/>
                </a:lnTo>
                <a:lnTo>
                  <a:pt x="0" y="15012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2197290" y="4681182"/>
            <a:ext cx="1241946" cy="1364776"/>
          </a:xfrm>
          <a:custGeom>
            <a:avLst/>
            <a:gdLst>
              <a:gd name="connsiteX0" fmla="*/ 0 w 1241946"/>
              <a:gd name="connsiteY0" fmla="*/ 136478 h 1364776"/>
              <a:gd name="connsiteX1" fmla="*/ 272955 w 1241946"/>
              <a:gd name="connsiteY1" fmla="*/ 614149 h 1364776"/>
              <a:gd name="connsiteX2" fmla="*/ 709683 w 1241946"/>
              <a:gd name="connsiteY2" fmla="*/ 873457 h 1364776"/>
              <a:gd name="connsiteX3" fmla="*/ 750626 w 1241946"/>
              <a:gd name="connsiteY3" fmla="*/ 1364776 h 1364776"/>
              <a:gd name="connsiteX4" fmla="*/ 1241946 w 1241946"/>
              <a:gd name="connsiteY4" fmla="*/ 1078173 h 1364776"/>
              <a:gd name="connsiteX5" fmla="*/ 1132764 w 1241946"/>
              <a:gd name="connsiteY5" fmla="*/ 627797 h 1364776"/>
              <a:gd name="connsiteX6" fmla="*/ 1105468 w 1241946"/>
              <a:gd name="connsiteY6" fmla="*/ 122830 h 1364776"/>
              <a:gd name="connsiteX7" fmla="*/ 614149 w 1241946"/>
              <a:gd name="connsiteY7" fmla="*/ 0 h 1364776"/>
              <a:gd name="connsiteX8" fmla="*/ 245659 w 1241946"/>
              <a:gd name="connsiteY8" fmla="*/ 13648 h 1364776"/>
              <a:gd name="connsiteX9" fmla="*/ 54591 w 1241946"/>
              <a:gd name="connsiteY9" fmla="*/ 136478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1946" h="1364776">
                <a:moveTo>
                  <a:pt x="0" y="136478"/>
                </a:moveTo>
                <a:lnTo>
                  <a:pt x="272955" y="614149"/>
                </a:lnTo>
                <a:lnTo>
                  <a:pt x="709683" y="873457"/>
                </a:lnTo>
                <a:lnTo>
                  <a:pt x="750626" y="1364776"/>
                </a:lnTo>
                <a:lnTo>
                  <a:pt x="1241946" y="1078173"/>
                </a:lnTo>
                <a:lnTo>
                  <a:pt x="1132764" y="627797"/>
                </a:lnTo>
                <a:lnTo>
                  <a:pt x="1105468" y="122830"/>
                </a:lnTo>
                <a:lnTo>
                  <a:pt x="614149" y="0"/>
                </a:lnTo>
                <a:lnTo>
                  <a:pt x="245659" y="13648"/>
                </a:lnTo>
                <a:lnTo>
                  <a:pt x="54591" y="136478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 flipH="1">
            <a:off x="914392" y="4070257"/>
            <a:ext cx="7041984" cy="25270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971600" y="4005064"/>
            <a:ext cx="7041984" cy="25270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62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/>
          <p:cNvCxnSpPr/>
          <p:nvPr/>
        </p:nvCxnSpPr>
        <p:spPr>
          <a:xfrm>
            <a:off x="107504" y="4005064"/>
            <a:ext cx="8928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2570524" y="3100898"/>
            <a:ext cx="3984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Sistema de coordenadas Cartesianas</a:t>
            </a:r>
            <a:endParaRPr lang="pt-BR" sz="20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7504" y="353294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6" name="Conector de seta reta 35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74262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100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002507" y="4804012"/>
            <a:ext cx="163826" cy="887104"/>
          </a:xfrm>
          <a:custGeom>
            <a:avLst/>
            <a:gdLst>
              <a:gd name="connsiteX0" fmla="*/ 0 w 163826"/>
              <a:gd name="connsiteY0" fmla="*/ 0 h 887104"/>
              <a:gd name="connsiteX1" fmla="*/ 0 w 163826"/>
              <a:gd name="connsiteY1" fmla="*/ 0 h 887104"/>
              <a:gd name="connsiteX2" fmla="*/ 13648 w 163826"/>
              <a:gd name="connsiteY2" fmla="*/ 354842 h 887104"/>
              <a:gd name="connsiteX3" fmla="*/ 54592 w 163826"/>
              <a:gd name="connsiteY3" fmla="*/ 504967 h 887104"/>
              <a:gd name="connsiteX4" fmla="*/ 68239 w 163826"/>
              <a:gd name="connsiteY4" fmla="*/ 545910 h 887104"/>
              <a:gd name="connsiteX5" fmla="*/ 109183 w 163826"/>
              <a:gd name="connsiteY5" fmla="*/ 627797 h 887104"/>
              <a:gd name="connsiteX6" fmla="*/ 136478 w 163826"/>
              <a:gd name="connsiteY6" fmla="*/ 832513 h 887104"/>
              <a:gd name="connsiteX7" fmla="*/ 163774 w 163826"/>
              <a:gd name="connsiteY7" fmla="*/ 887104 h 887104"/>
              <a:gd name="connsiteX8" fmla="*/ 163774 w 163826"/>
              <a:gd name="connsiteY8" fmla="*/ 887104 h 8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26" h="887104">
                <a:moveTo>
                  <a:pt x="0" y="0"/>
                </a:moveTo>
                <a:lnTo>
                  <a:pt x="0" y="0"/>
                </a:lnTo>
                <a:cubicBezTo>
                  <a:pt x="4549" y="118281"/>
                  <a:pt x="6027" y="236719"/>
                  <a:pt x="13648" y="354842"/>
                </a:cubicBezTo>
                <a:cubicBezTo>
                  <a:pt x="16735" y="402684"/>
                  <a:pt x="40059" y="461368"/>
                  <a:pt x="54592" y="504967"/>
                </a:cubicBezTo>
                <a:cubicBezTo>
                  <a:pt x="59141" y="518615"/>
                  <a:pt x="60259" y="533940"/>
                  <a:pt x="68239" y="545910"/>
                </a:cubicBezTo>
                <a:cubicBezTo>
                  <a:pt x="103515" y="598824"/>
                  <a:pt x="90348" y="571293"/>
                  <a:pt x="109183" y="627797"/>
                </a:cubicBezTo>
                <a:cubicBezTo>
                  <a:pt x="111220" y="650204"/>
                  <a:pt x="115611" y="783823"/>
                  <a:pt x="136478" y="832513"/>
                </a:cubicBezTo>
                <a:cubicBezTo>
                  <a:pt x="166297" y="902091"/>
                  <a:pt x="163774" y="850163"/>
                  <a:pt x="163774" y="887104"/>
                </a:cubicBezTo>
                <a:lnTo>
                  <a:pt x="163774" y="88710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343701" y="4790364"/>
            <a:ext cx="0" cy="341194"/>
          </a:xfrm>
          <a:custGeom>
            <a:avLst/>
            <a:gdLst>
              <a:gd name="connsiteX0" fmla="*/ 0 w 0"/>
              <a:gd name="connsiteY0" fmla="*/ 0 h 341194"/>
              <a:gd name="connsiteX1" fmla="*/ 0 w 0"/>
              <a:gd name="connsiteY1" fmla="*/ 0 h 341194"/>
              <a:gd name="connsiteX2" fmla="*/ 0 w 0"/>
              <a:gd name="connsiteY2" fmla="*/ 341194 h 341194"/>
              <a:gd name="connsiteX3" fmla="*/ 0 w 0"/>
              <a:gd name="connsiteY3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341194">
                <a:moveTo>
                  <a:pt x="0" y="0"/>
                </a:moveTo>
                <a:lnTo>
                  <a:pt x="0" y="0"/>
                </a:lnTo>
                <a:lnTo>
                  <a:pt x="0" y="341194"/>
                </a:lnTo>
                <a:lnTo>
                  <a:pt x="0" y="34119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3575713" y="4790364"/>
            <a:ext cx="163774" cy="805218"/>
          </a:xfrm>
          <a:custGeom>
            <a:avLst/>
            <a:gdLst>
              <a:gd name="connsiteX0" fmla="*/ 0 w 163774"/>
              <a:gd name="connsiteY0" fmla="*/ 0 h 805218"/>
              <a:gd name="connsiteX1" fmla="*/ 0 w 163774"/>
              <a:gd name="connsiteY1" fmla="*/ 0 h 805218"/>
              <a:gd name="connsiteX2" fmla="*/ 40944 w 163774"/>
              <a:gd name="connsiteY2" fmla="*/ 109182 h 805218"/>
              <a:gd name="connsiteX3" fmla="*/ 81887 w 163774"/>
              <a:gd name="connsiteY3" fmla="*/ 136478 h 805218"/>
              <a:gd name="connsiteX4" fmla="*/ 109183 w 163774"/>
              <a:gd name="connsiteY4" fmla="*/ 177421 h 805218"/>
              <a:gd name="connsiteX5" fmla="*/ 122830 w 163774"/>
              <a:gd name="connsiteY5" fmla="*/ 218364 h 805218"/>
              <a:gd name="connsiteX6" fmla="*/ 150126 w 163774"/>
              <a:gd name="connsiteY6" fmla="*/ 709684 h 805218"/>
              <a:gd name="connsiteX7" fmla="*/ 163774 w 163774"/>
              <a:gd name="connsiteY7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774" h="805218">
                <a:moveTo>
                  <a:pt x="0" y="0"/>
                </a:moveTo>
                <a:lnTo>
                  <a:pt x="0" y="0"/>
                </a:lnTo>
                <a:cubicBezTo>
                  <a:pt x="13648" y="36394"/>
                  <a:pt x="20946" y="75852"/>
                  <a:pt x="40944" y="109182"/>
                </a:cubicBezTo>
                <a:cubicBezTo>
                  <a:pt x="49383" y="123247"/>
                  <a:pt x="70289" y="124880"/>
                  <a:pt x="81887" y="136478"/>
                </a:cubicBezTo>
                <a:cubicBezTo>
                  <a:pt x="93485" y="148076"/>
                  <a:pt x="100084" y="163773"/>
                  <a:pt x="109183" y="177421"/>
                </a:cubicBezTo>
                <a:cubicBezTo>
                  <a:pt x="113732" y="191069"/>
                  <a:pt x="119709" y="204321"/>
                  <a:pt x="122830" y="218364"/>
                </a:cubicBezTo>
                <a:cubicBezTo>
                  <a:pt x="157486" y="374317"/>
                  <a:pt x="142672" y="571780"/>
                  <a:pt x="150126" y="709684"/>
                </a:cubicBezTo>
                <a:cubicBezTo>
                  <a:pt x="151862" y="741805"/>
                  <a:pt x="163774" y="805218"/>
                  <a:pt x="163774" y="80521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4503761" y="4790364"/>
            <a:ext cx="764275" cy="1378424"/>
          </a:xfrm>
          <a:custGeom>
            <a:avLst/>
            <a:gdLst>
              <a:gd name="connsiteX0" fmla="*/ 27296 w 764275"/>
              <a:gd name="connsiteY0" fmla="*/ 54591 h 1378424"/>
              <a:gd name="connsiteX1" fmla="*/ 136478 w 764275"/>
              <a:gd name="connsiteY1" fmla="*/ 368490 h 1378424"/>
              <a:gd name="connsiteX2" fmla="*/ 191069 w 764275"/>
              <a:gd name="connsiteY2" fmla="*/ 736979 h 1378424"/>
              <a:gd name="connsiteX3" fmla="*/ 518615 w 764275"/>
              <a:gd name="connsiteY3" fmla="*/ 914400 h 1378424"/>
              <a:gd name="connsiteX4" fmla="*/ 682388 w 764275"/>
              <a:gd name="connsiteY4" fmla="*/ 1378424 h 1378424"/>
              <a:gd name="connsiteX5" fmla="*/ 764275 w 764275"/>
              <a:gd name="connsiteY5" fmla="*/ 900752 h 1378424"/>
              <a:gd name="connsiteX6" fmla="*/ 736979 w 764275"/>
              <a:gd name="connsiteY6" fmla="*/ 423081 h 1378424"/>
              <a:gd name="connsiteX7" fmla="*/ 464024 w 764275"/>
              <a:gd name="connsiteY7" fmla="*/ 232012 h 1378424"/>
              <a:gd name="connsiteX8" fmla="*/ 327546 w 764275"/>
              <a:gd name="connsiteY8" fmla="*/ 13648 h 1378424"/>
              <a:gd name="connsiteX9" fmla="*/ 0 w 764275"/>
              <a:gd name="connsiteY9" fmla="*/ 0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4275" h="1378424">
                <a:moveTo>
                  <a:pt x="27296" y="54591"/>
                </a:moveTo>
                <a:lnTo>
                  <a:pt x="136478" y="368490"/>
                </a:lnTo>
                <a:lnTo>
                  <a:pt x="191069" y="736979"/>
                </a:lnTo>
                <a:lnTo>
                  <a:pt x="518615" y="914400"/>
                </a:lnTo>
                <a:lnTo>
                  <a:pt x="682388" y="1378424"/>
                </a:lnTo>
                <a:lnTo>
                  <a:pt x="764275" y="900752"/>
                </a:lnTo>
                <a:lnTo>
                  <a:pt x="736979" y="423081"/>
                </a:lnTo>
                <a:lnTo>
                  <a:pt x="464024" y="232012"/>
                </a:lnTo>
                <a:lnTo>
                  <a:pt x="327546" y="13648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5650173" y="4599296"/>
            <a:ext cx="996287" cy="900752"/>
          </a:xfrm>
          <a:custGeom>
            <a:avLst/>
            <a:gdLst>
              <a:gd name="connsiteX0" fmla="*/ 27296 w 996287"/>
              <a:gd name="connsiteY0" fmla="*/ 232011 h 900752"/>
              <a:gd name="connsiteX1" fmla="*/ 259308 w 996287"/>
              <a:gd name="connsiteY1" fmla="*/ 627797 h 900752"/>
              <a:gd name="connsiteX2" fmla="*/ 409433 w 996287"/>
              <a:gd name="connsiteY2" fmla="*/ 900752 h 900752"/>
              <a:gd name="connsiteX3" fmla="*/ 559558 w 996287"/>
              <a:gd name="connsiteY3" fmla="*/ 559558 h 900752"/>
              <a:gd name="connsiteX4" fmla="*/ 928048 w 996287"/>
              <a:gd name="connsiteY4" fmla="*/ 736979 h 900752"/>
              <a:gd name="connsiteX5" fmla="*/ 996287 w 996287"/>
              <a:gd name="connsiteY5" fmla="*/ 313898 h 900752"/>
              <a:gd name="connsiteX6" fmla="*/ 968991 w 996287"/>
              <a:gd name="connsiteY6" fmla="*/ 177420 h 900752"/>
              <a:gd name="connsiteX7" fmla="*/ 709684 w 996287"/>
              <a:gd name="connsiteY7" fmla="*/ 0 h 900752"/>
              <a:gd name="connsiteX8" fmla="*/ 354842 w 996287"/>
              <a:gd name="connsiteY8" fmla="*/ 68238 h 900752"/>
              <a:gd name="connsiteX9" fmla="*/ 95534 w 996287"/>
              <a:gd name="connsiteY9" fmla="*/ 95534 h 900752"/>
              <a:gd name="connsiteX10" fmla="*/ 0 w 996287"/>
              <a:gd name="connsiteY10" fmla="*/ 177420 h 90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6287" h="900752">
                <a:moveTo>
                  <a:pt x="27296" y="232011"/>
                </a:moveTo>
                <a:lnTo>
                  <a:pt x="259308" y="627797"/>
                </a:lnTo>
                <a:lnTo>
                  <a:pt x="409433" y="900752"/>
                </a:lnTo>
                <a:lnTo>
                  <a:pt x="559558" y="559558"/>
                </a:lnTo>
                <a:lnTo>
                  <a:pt x="928048" y="736979"/>
                </a:lnTo>
                <a:lnTo>
                  <a:pt x="996287" y="313898"/>
                </a:lnTo>
                <a:lnTo>
                  <a:pt x="968991" y="177420"/>
                </a:lnTo>
                <a:lnTo>
                  <a:pt x="709684" y="0"/>
                </a:lnTo>
                <a:lnTo>
                  <a:pt x="354842" y="68238"/>
                </a:lnTo>
                <a:lnTo>
                  <a:pt x="95534" y="95534"/>
                </a:lnTo>
                <a:lnTo>
                  <a:pt x="0" y="17742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24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13" name="Retângulo 12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835696" y="4265800"/>
            <a:ext cx="5670000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002507" y="4804012"/>
            <a:ext cx="163826" cy="887104"/>
          </a:xfrm>
          <a:custGeom>
            <a:avLst/>
            <a:gdLst>
              <a:gd name="connsiteX0" fmla="*/ 0 w 163826"/>
              <a:gd name="connsiteY0" fmla="*/ 0 h 887104"/>
              <a:gd name="connsiteX1" fmla="*/ 0 w 163826"/>
              <a:gd name="connsiteY1" fmla="*/ 0 h 887104"/>
              <a:gd name="connsiteX2" fmla="*/ 13648 w 163826"/>
              <a:gd name="connsiteY2" fmla="*/ 354842 h 887104"/>
              <a:gd name="connsiteX3" fmla="*/ 54592 w 163826"/>
              <a:gd name="connsiteY3" fmla="*/ 504967 h 887104"/>
              <a:gd name="connsiteX4" fmla="*/ 68239 w 163826"/>
              <a:gd name="connsiteY4" fmla="*/ 545910 h 887104"/>
              <a:gd name="connsiteX5" fmla="*/ 109183 w 163826"/>
              <a:gd name="connsiteY5" fmla="*/ 627797 h 887104"/>
              <a:gd name="connsiteX6" fmla="*/ 136478 w 163826"/>
              <a:gd name="connsiteY6" fmla="*/ 832513 h 887104"/>
              <a:gd name="connsiteX7" fmla="*/ 163774 w 163826"/>
              <a:gd name="connsiteY7" fmla="*/ 887104 h 887104"/>
              <a:gd name="connsiteX8" fmla="*/ 163774 w 163826"/>
              <a:gd name="connsiteY8" fmla="*/ 887104 h 8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26" h="887104">
                <a:moveTo>
                  <a:pt x="0" y="0"/>
                </a:moveTo>
                <a:lnTo>
                  <a:pt x="0" y="0"/>
                </a:lnTo>
                <a:cubicBezTo>
                  <a:pt x="4549" y="118281"/>
                  <a:pt x="6027" y="236719"/>
                  <a:pt x="13648" y="354842"/>
                </a:cubicBezTo>
                <a:cubicBezTo>
                  <a:pt x="16735" y="402684"/>
                  <a:pt x="40059" y="461368"/>
                  <a:pt x="54592" y="504967"/>
                </a:cubicBezTo>
                <a:cubicBezTo>
                  <a:pt x="59141" y="518615"/>
                  <a:pt x="60259" y="533940"/>
                  <a:pt x="68239" y="545910"/>
                </a:cubicBezTo>
                <a:cubicBezTo>
                  <a:pt x="103515" y="598824"/>
                  <a:pt x="90348" y="571293"/>
                  <a:pt x="109183" y="627797"/>
                </a:cubicBezTo>
                <a:cubicBezTo>
                  <a:pt x="111220" y="650204"/>
                  <a:pt x="115611" y="783823"/>
                  <a:pt x="136478" y="832513"/>
                </a:cubicBezTo>
                <a:cubicBezTo>
                  <a:pt x="166297" y="902091"/>
                  <a:pt x="163774" y="850163"/>
                  <a:pt x="163774" y="887104"/>
                </a:cubicBezTo>
                <a:lnTo>
                  <a:pt x="163774" y="88710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343701" y="4790364"/>
            <a:ext cx="0" cy="341194"/>
          </a:xfrm>
          <a:custGeom>
            <a:avLst/>
            <a:gdLst>
              <a:gd name="connsiteX0" fmla="*/ 0 w 0"/>
              <a:gd name="connsiteY0" fmla="*/ 0 h 341194"/>
              <a:gd name="connsiteX1" fmla="*/ 0 w 0"/>
              <a:gd name="connsiteY1" fmla="*/ 0 h 341194"/>
              <a:gd name="connsiteX2" fmla="*/ 0 w 0"/>
              <a:gd name="connsiteY2" fmla="*/ 341194 h 341194"/>
              <a:gd name="connsiteX3" fmla="*/ 0 w 0"/>
              <a:gd name="connsiteY3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341194">
                <a:moveTo>
                  <a:pt x="0" y="0"/>
                </a:moveTo>
                <a:lnTo>
                  <a:pt x="0" y="0"/>
                </a:lnTo>
                <a:lnTo>
                  <a:pt x="0" y="341194"/>
                </a:lnTo>
                <a:lnTo>
                  <a:pt x="0" y="34119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3575713" y="4790364"/>
            <a:ext cx="163774" cy="805218"/>
          </a:xfrm>
          <a:custGeom>
            <a:avLst/>
            <a:gdLst>
              <a:gd name="connsiteX0" fmla="*/ 0 w 163774"/>
              <a:gd name="connsiteY0" fmla="*/ 0 h 805218"/>
              <a:gd name="connsiteX1" fmla="*/ 0 w 163774"/>
              <a:gd name="connsiteY1" fmla="*/ 0 h 805218"/>
              <a:gd name="connsiteX2" fmla="*/ 40944 w 163774"/>
              <a:gd name="connsiteY2" fmla="*/ 109182 h 805218"/>
              <a:gd name="connsiteX3" fmla="*/ 81887 w 163774"/>
              <a:gd name="connsiteY3" fmla="*/ 136478 h 805218"/>
              <a:gd name="connsiteX4" fmla="*/ 109183 w 163774"/>
              <a:gd name="connsiteY4" fmla="*/ 177421 h 805218"/>
              <a:gd name="connsiteX5" fmla="*/ 122830 w 163774"/>
              <a:gd name="connsiteY5" fmla="*/ 218364 h 805218"/>
              <a:gd name="connsiteX6" fmla="*/ 150126 w 163774"/>
              <a:gd name="connsiteY6" fmla="*/ 709684 h 805218"/>
              <a:gd name="connsiteX7" fmla="*/ 163774 w 163774"/>
              <a:gd name="connsiteY7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774" h="805218">
                <a:moveTo>
                  <a:pt x="0" y="0"/>
                </a:moveTo>
                <a:lnTo>
                  <a:pt x="0" y="0"/>
                </a:lnTo>
                <a:cubicBezTo>
                  <a:pt x="13648" y="36394"/>
                  <a:pt x="20946" y="75852"/>
                  <a:pt x="40944" y="109182"/>
                </a:cubicBezTo>
                <a:cubicBezTo>
                  <a:pt x="49383" y="123247"/>
                  <a:pt x="70289" y="124880"/>
                  <a:pt x="81887" y="136478"/>
                </a:cubicBezTo>
                <a:cubicBezTo>
                  <a:pt x="93485" y="148076"/>
                  <a:pt x="100084" y="163773"/>
                  <a:pt x="109183" y="177421"/>
                </a:cubicBezTo>
                <a:cubicBezTo>
                  <a:pt x="113732" y="191069"/>
                  <a:pt x="119709" y="204321"/>
                  <a:pt x="122830" y="218364"/>
                </a:cubicBezTo>
                <a:cubicBezTo>
                  <a:pt x="157486" y="374317"/>
                  <a:pt x="142672" y="571780"/>
                  <a:pt x="150126" y="709684"/>
                </a:cubicBezTo>
                <a:cubicBezTo>
                  <a:pt x="151862" y="741805"/>
                  <a:pt x="163774" y="805218"/>
                  <a:pt x="163774" y="80521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4503761" y="4790364"/>
            <a:ext cx="764275" cy="1378424"/>
          </a:xfrm>
          <a:custGeom>
            <a:avLst/>
            <a:gdLst>
              <a:gd name="connsiteX0" fmla="*/ 27296 w 764275"/>
              <a:gd name="connsiteY0" fmla="*/ 54591 h 1378424"/>
              <a:gd name="connsiteX1" fmla="*/ 136478 w 764275"/>
              <a:gd name="connsiteY1" fmla="*/ 368490 h 1378424"/>
              <a:gd name="connsiteX2" fmla="*/ 191069 w 764275"/>
              <a:gd name="connsiteY2" fmla="*/ 736979 h 1378424"/>
              <a:gd name="connsiteX3" fmla="*/ 518615 w 764275"/>
              <a:gd name="connsiteY3" fmla="*/ 914400 h 1378424"/>
              <a:gd name="connsiteX4" fmla="*/ 682388 w 764275"/>
              <a:gd name="connsiteY4" fmla="*/ 1378424 h 1378424"/>
              <a:gd name="connsiteX5" fmla="*/ 764275 w 764275"/>
              <a:gd name="connsiteY5" fmla="*/ 900752 h 1378424"/>
              <a:gd name="connsiteX6" fmla="*/ 736979 w 764275"/>
              <a:gd name="connsiteY6" fmla="*/ 423081 h 1378424"/>
              <a:gd name="connsiteX7" fmla="*/ 464024 w 764275"/>
              <a:gd name="connsiteY7" fmla="*/ 232012 h 1378424"/>
              <a:gd name="connsiteX8" fmla="*/ 327546 w 764275"/>
              <a:gd name="connsiteY8" fmla="*/ 13648 h 1378424"/>
              <a:gd name="connsiteX9" fmla="*/ 0 w 764275"/>
              <a:gd name="connsiteY9" fmla="*/ 0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4275" h="1378424">
                <a:moveTo>
                  <a:pt x="27296" y="54591"/>
                </a:moveTo>
                <a:lnTo>
                  <a:pt x="136478" y="368490"/>
                </a:lnTo>
                <a:lnTo>
                  <a:pt x="191069" y="736979"/>
                </a:lnTo>
                <a:lnTo>
                  <a:pt x="518615" y="914400"/>
                </a:lnTo>
                <a:lnTo>
                  <a:pt x="682388" y="1378424"/>
                </a:lnTo>
                <a:lnTo>
                  <a:pt x="764275" y="900752"/>
                </a:lnTo>
                <a:lnTo>
                  <a:pt x="736979" y="423081"/>
                </a:lnTo>
                <a:lnTo>
                  <a:pt x="464024" y="232012"/>
                </a:lnTo>
                <a:lnTo>
                  <a:pt x="327546" y="13648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5650173" y="4599296"/>
            <a:ext cx="996287" cy="900752"/>
          </a:xfrm>
          <a:custGeom>
            <a:avLst/>
            <a:gdLst>
              <a:gd name="connsiteX0" fmla="*/ 27296 w 996287"/>
              <a:gd name="connsiteY0" fmla="*/ 232011 h 900752"/>
              <a:gd name="connsiteX1" fmla="*/ 259308 w 996287"/>
              <a:gd name="connsiteY1" fmla="*/ 627797 h 900752"/>
              <a:gd name="connsiteX2" fmla="*/ 409433 w 996287"/>
              <a:gd name="connsiteY2" fmla="*/ 900752 h 900752"/>
              <a:gd name="connsiteX3" fmla="*/ 559558 w 996287"/>
              <a:gd name="connsiteY3" fmla="*/ 559558 h 900752"/>
              <a:gd name="connsiteX4" fmla="*/ 928048 w 996287"/>
              <a:gd name="connsiteY4" fmla="*/ 736979 h 900752"/>
              <a:gd name="connsiteX5" fmla="*/ 996287 w 996287"/>
              <a:gd name="connsiteY5" fmla="*/ 313898 h 900752"/>
              <a:gd name="connsiteX6" fmla="*/ 968991 w 996287"/>
              <a:gd name="connsiteY6" fmla="*/ 177420 h 900752"/>
              <a:gd name="connsiteX7" fmla="*/ 709684 w 996287"/>
              <a:gd name="connsiteY7" fmla="*/ 0 h 900752"/>
              <a:gd name="connsiteX8" fmla="*/ 354842 w 996287"/>
              <a:gd name="connsiteY8" fmla="*/ 68238 h 900752"/>
              <a:gd name="connsiteX9" fmla="*/ 95534 w 996287"/>
              <a:gd name="connsiteY9" fmla="*/ 95534 h 900752"/>
              <a:gd name="connsiteX10" fmla="*/ 0 w 996287"/>
              <a:gd name="connsiteY10" fmla="*/ 177420 h 90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6287" h="900752">
                <a:moveTo>
                  <a:pt x="27296" y="232011"/>
                </a:moveTo>
                <a:lnTo>
                  <a:pt x="259308" y="627797"/>
                </a:lnTo>
                <a:lnTo>
                  <a:pt x="409433" y="900752"/>
                </a:lnTo>
                <a:lnTo>
                  <a:pt x="559558" y="559558"/>
                </a:lnTo>
                <a:lnTo>
                  <a:pt x="928048" y="736979"/>
                </a:lnTo>
                <a:lnTo>
                  <a:pt x="996287" y="313898"/>
                </a:lnTo>
                <a:lnTo>
                  <a:pt x="968991" y="177420"/>
                </a:lnTo>
                <a:lnTo>
                  <a:pt x="709684" y="0"/>
                </a:lnTo>
                <a:lnTo>
                  <a:pt x="354842" y="68238"/>
                </a:lnTo>
                <a:lnTo>
                  <a:pt x="95534" y="95534"/>
                </a:lnTo>
                <a:lnTo>
                  <a:pt x="0" y="177420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533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13" name="Retângulo 12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835696" y="4265800"/>
            <a:ext cx="5670000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002507" y="4804012"/>
            <a:ext cx="163826" cy="887104"/>
          </a:xfrm>
          <a:custGeom>
            <a:avLst/>
            <a:gdLst>
              <a:gd name="connsiteX0" fmla="*/ 0 w 163826"/>
              <a:gd name="connsiteY0" fmla="*/ 0 h 887104"/>
              <a:gd name="connsiteX1" fmla="*/ 0 w 163826"/>
              <a:gd name="connsiteY1" fmla="*/ 0 h 887104"/>
              <a:gd name="connsiteX2" fmla="*/ 13648 w 163826"/>
              <a:gd name="connsiteY2" fmla="*/ 354842 h 887104"/>
              <a:gd name="connsiteX3" fmla="*/ 54592 w 163826"/>
              <a:gd name="connsiteY3" fmla="*/ 504967 h 887104"/>
              <a:gd name="connsiteX4" fmla="*/ 68239 w 163826"/>
              <a:gd name="connsiteY4" fmla="*/ 545910 h 887104"/>
              <a:gd name="connsiteX5" fmla="*/ 109183 w 163826"/>
              <a:gd name="connsiteY5" fmla="*/ 627797 h 887104"/>
              <a:gd name="connsiteX6" fmla="*/ 136478 w 163826"/>
              <a:gd name="connsiteY6" fmla="*/ 832513 h 887104"/>
              <a:gd name="connsiteX7" fmla="*/ 163774 w 163826"/>
              <a:gd name="connsiteY7" fmla="*/ 887104 h 887104"/>
              <a:gd name="connsiteX8" fmla="*/ 163774 w 163826"/>
              <a:gd name="connsiteY8" fmla="*/ 887104 h 8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26" h="887104">
                <a:moveTo>
                  <a:pt x="0" y="0"/>
                </a:moveTo>
                <a:lnTo>
                  <a:pt x="0" y="0"/>
                </a:lnTo>
                <a:cubicBezTo>
                  <a:pt x="4549" y="118281"/>
                  <a:pt x="6027" y="236719"/>
                  <a:pt x="13648" y="354842"/>
                </a:cubicBezTo>
                <a:cubicBezTo>
                  <a:pt x="16735" y="402684"/>
                  <a:pt x="40059" y="461368"/>
                  <a:pt x="54592" y="504967"/>
                </a:cubicBezTo>
                <a:cubicBezTo>
                  <a:pt x="59141" y="518615"/>
                  <a:pt x="60259" y="533940"/>
                  <a:pt x="68239" y="545910"/>
                </a:cubicBezTo>
                <a:cubicBezTo>
                  <a:pt x="103515" y="598824"/>
                  <a:pt x="90348" y="571293"/>
                  <a:pt x="109183" y="627797"/>
                </a:cubicBezTo>
                <a:cubicBezTo>
                  <a:pt x="111220" y="650204"/>
                  <a:pt x="115611" y="783823"/>
                  <a:pt x="136478" y="832513"/>
                </a:cubicBezTo>
                <a:cubicBezTo>
                  <a:pt x="166297" y="902091"/>
                  <a:pt x="163774" y="850163"/>
                  <a:pt x="163774" y="887104"/>
                </a:cubicBezTo>
                <a:lnTo>
                  <a:pt x="163774" y="88710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343701" y="4790364"/>
            <a:ext cx="0" cy="341194"/>
          </a:xfrm>
          <a:custGeom>
            <a:avLst/>
            <a:gdLst>
              <a:gd name="connsiteX0" fmla="*/ 0 w 0"/>
              <a:gd name="connsiteY0" fmla="*/ 0 h 341194"/>
              <a:gd name="connsiteX1" fmla="*/ 0 w 0"/>
              <a:gd name="connsiteY1" fmla="*/ 0 h 341194"/>
              <a:gd name="connsiteX2" fmla="*/ 0 w 0"/>
              <a:gd name="connsiteY2" fmla="*/ 341194 h 341194"/>
              <a:gd name="connsiteX3" fmla="*/ 0 w 0"/>
              <a:gd name="connsiteY3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341194">
                <a:moveTo>
                  <a:pt x="0" y="0"/>
                </a:moveTo>
                <a:lnTo>
                  <a:pt x="0" y="0"/>
                </a:lnTo>
                <a:lnTo>
                  <a:pt x="0" y="341194"/>
                </a:lnTo>
                <a:lnTo>
                  <a:pt x="0" y="34119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3575713" y="4790364"/>
            <a:ext cx="163774" cy="805218"/>
          </a:xfrm>
          <a:custGeom>
            <a:avLst/>
            <a:gdLst>
              <a:gd name="connsiteX0" fmla="*/ 0 w 163774"/>
              <a:gd name="connsiteY0" fmla="*/ 0 h 805218"/>
              <a:gd name="connsiteX1" fmla="*/ 0 w 163774"/>
              <a:gd name="connsiteY1" fmla="*/ 0 h 805218"/>
              <a:gd name="connsiteX2" fmla="*/ 40944 w 163774"/>
              <a:gd name="connsiteY2" fmla="*/ 109182 h 805218"/>
              <a:gd name="connsiteX3" fmla="*/ 81887 w 163774"/>
              <a:gd name="connsiteY3" fmla="*/ 136478 h 805218"/>
              <a:gd name="connsiteX4" fmla="*/ 109183 w 163774"/>
              <a:gd name="connsiteY4" fmla="*/ 177421 h 805218"/>
              <a:gd name="connsiteX5" fmla="*/ 122830 w 163774"/>
              <a:gd name="connsiteY5" fmla="*/ 218364 h 805218"/>
              <a:gd name="connsiteX6" fmla="*/ 150126 w 163774"/>
              <a:gd name="connsiteY6" fmla="*/ 709684 h 805218"/>
              <a:gd name="connsiteX7" fmla="*/ 163774 w 163774"/>
              <a:gd name="connsiteY7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774" h="805218">
                <a:moveTo>
                  <a:pt x="0" y="0"/>
                </a:moveTo>
                <a:lnTo>
                  <a:pt x="0" y="0"/>
                </a:lnTo>
                <a:cubicBezTo>
                  <a:pt x="13648" y="36394"/>
                  <a:pt x="20946" y="75852"/>
                  <a:pt x="40944" y="109182"/>
                </a:cubicBezTo>
                <a:cubicBezTo>
                  <a:pt x="49383" y="123247"/>
                  <a:pt x="70289" y="124880"/>
                  <a:pt x="81887" y="136478"/>
                </a:cubicBezTo>
                <a:cubicBezTo>
                  <a:pt x="93485" y="148076"/>
                  <a:pt x="100084" y="163773"/>
                  <a:pt x="109183" y="177421"/>
                </a:cubicBezTo>
                <a:cubicBezTo>
                  <a:pt x="113732" y="191069"/>
                  <a:pt x="119709" y="204321"/>
                  <a:pt x="122830" y="218364"/>
                </a:cubicBezTo>
                <a:cubicBezTo>
                  <a:pt x="157486" y="374317"/>
                  <a:pt x="142672" y="571780"/>
                  <a:pt x="150126" y="709684"/>
                </a:cubicBezTo>
                <a:cubicBezTo>
                  <a:pt x="151862" y="741805"/>
                  <a:pt x="163774" y="805218"/>
                  <a:pt x="163774" y="80521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4503761" y="4790364"/>
            <a:ext cx="764275" cy="1378424"/>
          </a:xfrm>
          <a:custGeom>
            <a:avLst/>
            <a:gdLst>
              <a:gd name="connsiteX0" fmla="*/ 27296 w 764275"/>
              <a:gd name="connsiteY0" fmla="*/ 54591 h 1378424"/>
              <a:gd name="connsiteX1" fmla="*/ 136478 w 764275"/>
              <a:gd name="connsiteY1" fmla="*/ 368490 h 1378424"/>
              <a:gd name="connsiteX2" fmla="*/ 191069 w 764275"/>
              <a:gd name="connsiteY2" fmla="*/ 736979 h 1378424"/>
              <a:gd name="connsiteX3" fmla="*/ 518615 w 764275"/>
              <a:gd name="connsiteY3" fmla="*/ 914400 h 1378424"/>
              <a:gd name="connsiteX4" fmla="*/ 682388 w 764275"/>
              <a:gd name="connsiteY4" fmla="*/ 1378424 h 1378424"/>
              <a:gd name="connsiteX5" fmla="*/ 764275 w 764275"/>
              <a:gd name="connsiteY5" fmla="*/ 900752 h 1378424"/>
              <a:gd name="connsiteX6" fmla="*/ 736979 w 764275"/>
              <a:gd name="connsiteY6" fmla="*/ 423081 h 1378424"/>
              <a:gd name="connsiteX7" fmla="*/ 464024 w 764275"/>
              <a:gd name="connsiteY7" fmla="*/ 232012 h 1378424"/>
              <a:gd name="connsiteX8" fmla="*/ 327546 w 764275"/>
              <a:gd name="connsiteY8" fmla="*/ 13648 h 1378424"/>
              <a:gd name="connsiteX9" fmla="*/ 0 w 764275"/>
              <a:gd name="connsiteY9" fmla="*/ 0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4275" h="1378424">
                <a:moveTo>
                  <a:pt x="27296" y="54591"/>
                </a:moveTo>
                <a:lnTo>
                  <a:pt x="136478" y="368490"/>
                </a:lnTo>
                <a:lnTo>
                  <a:pt x="191069" y="736979"/>
                </a:lnTo>
                <a:lnTo>
                  <a:pt x="518615" y="914400"/>
                </a:lnTo>
                <a:lnTo>
                  <a:pt x="682388" y="1378424"/>
                </a:lnTo>
                <a:lnTo>
                  <a:pt x="764275" y="900752"/>
                </a:lnTo>
                <a:lnTo>
                  <a:pt x="736979" y="423081"/>
                </a:lnTo>
                <a:lnTo>
                  <a:pt x="464024" y="232012"/>
                </a:lnTo>
                <a:lnTo>
                  <a:pt x="327546" y="13648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5650173" y="4599296"/>
            <a:ext cx="996287" cy="900752"/>
          </a:xfrm>
          <a:custGeom>
            <a:avLst/>
            <a:gdLst>
              <a:gd name="connsiteX0" fmla="*/ 27296 w 996287"/>
              <a:gd name="connsiteY0" fmla="*/ 232011 h 900752"/>
              <a:gd name="connsiteX1" fmla="*/ 259308 w 996287"/>
              <a:gd name="connsiteY1" fmla="*/ 627797 h 900752"/>
              <a:gd name="connsiteX2" fmla="*/ 409433 w 996287"/>
              <a:gd name="connsiteY2" fmla="*/ 900752 h 900752"/>
              <a:gd name="connsiteX3" fmla="*/ 559558 w 996287"/>
              <a:gd name="connsiteY3" fmla="*/ 559558 h 900752"/>
              <a:gd name="connsiteX4" fmla="*/ 928048 w 996287"/>
              <a:gd name="connsiteY4" fmla="*/ 736979 h 900752"/>
              <a:gd name="connsiteX5" fmla="*/ 996287 w 996287"/>
              <a:gd name="connsiteY5" fmla="*/ 313898 h 900752"/>
              <a:gd name="connsiteX6" fmla="*/ 968991 w 996287"/>
              <a:gd name="connsiteY6" fmla="*/ 177420 h 900752"/>
              <a:gd name="connsiteX7" fmla="*/ 709684 w 996287"/>
              <a:gd name="connsiteY7" fmla="*/ 0 h 900752"/>
              <a:gd name="connsiteX8" fmla="*/ 354842 w 996287"/>
              <a:gd name="connsiteY8" fmla="*/ 68238 h 900752"/>
              <a:gd name="connsiteX9" fmla="*/ 95534 w 996287"/>
              <a:gd name="connsiteY9" fmla="*/ 95534 h 900752"/>
              <a:gd name="connsiteX10" fmla="*/ 0 w 996287"/>
              <a:gd name="connsiteY10" fmla="*/ 177420 h 90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6287" h="900752">
                <a:moveTo>
                  <a:pt x="27296" y="232011"/>
                </a:moveTo>
                <a:lnTo>
                  <a:pt x="259308" y="627797"/>
                </a:lnTo>
                <a:lnTo>
                  <a:pt x="409433" y="900752"/>
                </a:lnTo>
                <a:lnTo>
                  <a:pt x="559558" y="559558"/>
                </a:lnTo>
                <a:lnTo>
                  <a:pt x="928048" y="736979"/>
                </a:lnTo>
                <a:lnTo>
                  <a:pt x="996287" y="313898"/>
                </a:lnTo>
                <a:lnTo>
                  <a:pt x="968991" y="177420"/>
                </a:lnTo>
                <a:lnTo>
                  <a:pt x="709684" y="0"/>
                </a:lnTo>
                <a:lnTo>
                  <a:pt x="354842" y="68238"/>
                </a:lnTo>
                <a:lnTo>
                  <a:pt x="95534" y="95534"/>
                </a:lnTo>
                <a:lnTo>
                  <a:pt x="0" y="177420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/>
          <p:cNvCxnSpPr/>
          <p:nvPr/>
        </p:nvCxnSpPr>
        <p:spPr>
          <a:xfrm flipH="1">
            <a:off x="914392" y="4070257"/>
            <a:ext cx="7041984" cy="25270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971600" y="4005064"/>
            <a:ext cx="7041984" cy="25270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43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03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5496" y="5694346"/>
                <a:ext cx="2376264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=0,5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5694346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115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4630376" y="482444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6457872" y="48130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946880" y="482899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78204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822048" y="4797152"/>
            <a:ext cx="1224000" cy="14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719784" y="4797152"/>
            <a:ext cx="1836000" cy="14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6560928" y="4797152"/>
            <a:ext cx="936000" cy="14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203848" y="4437112"/>
            <a:ext cx="43204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059832" y="4793495"/>
            <a:ext cx="1656000" cy="14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5628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5496" y="5694346"/>
                <a:ext cx="2376264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5694346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7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4630376" y="496393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6457872" y="49411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946880" y="49411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1644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  <a:endParaRPr lang="pt-BR" dirty="0"/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Comentários Finais</a:t>
            </a:r>
          </a:p>
        </p:txBody>
      </p:sp>
    </p:spTree>
    <p:extLst>
      <p:ext uri="{BB962C8B-B14F-4D97-AF65-F5344CB8AC3E}">
        <p14:creationId xmlns:p14="http://schemas.microsoft.com/office/powerpoint/2010/main" val="369926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1562412" y="1448021"/>
            <a:ext cx="6019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pt-BR" sz="2000" dirty="0" smtClean="0"/>
              <a:t>em função da </a:t>
            </a:r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Conector reto 37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76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3203848" y="4509120"/>
            <a:ext cx="360040" cy="458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283968" y="4279448"/>
            <a:ext cx="360040" cy="458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835696" y="4797151"/>
            <a:ext cx="5670000" cy="1448647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016155" y="4967785"/>
            <a:ext cx="0" cy="1282890"/>
          </a:xfrm>
          <a:custGeom>
            <a:avLst/>
            <a:gdLst>
              <a:gd name="connsiteX0" fmla="*/ 0 w 0"/>
              <a:gd name="connsiteY0" fmla="*/ 0 h 1282890"/>
              <a:gd name="connsiteX1" fmla="*/ 0 w 0"/>
              <a:gd name="connsiteY1" fmla="*/ 0 h 1282890"/>
              <a:gd name="connsiteX2" fmla="*/ 0 w 0"/>
              <a:gd name="connsiteY2" fmla="*/ 1282890 h 1282890"/>
              <a:gd name="connsiteX3" fmla="*/ 0 w 0"/>
              <a:gd name="connsiteY3" fmla="*/ 1282890 h 128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1282890">
                <a:moveTo>
                  <a:pt x="0" y="0"/>
                </a:moveTo>
                <a:lnTo>
                  <a:pt x="0" y="0"/>
                </a:lnTo>
                <a:lnTo>
                  <a:pt x="0" y="1282890"/>
                </a:lnTo>
                <a:lnTo>
                  <a:pt x="0" y="128289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4671514" y="5036024"/>
            <a:ext cx="23316" cy="1214651"/>
          </a:xfrm>
          <a:custGeom>
            <a:avLst/>
            <a:gdLst>
              <a:gd name="connsiteX0" fmla="*/ 23316 w 23316"/>
              <a:gd name="connsiteY0" fmla="*/ 0 h 1214651"/>
              <a:gd name="connsiteX1" fmla="*/ 23316 w 23316"/>
              <a:gd name="connsiteY1" fmla="*/ 0 h 1214651"/>
              <a:gd name="connsiteX2" fmla="*/ 9668 w 23316"/>
              <a:gd name="connsiteY2" fmla="*/ 1214651 h 1214651"/>
              <a:gd name="connsiteX3" fmla="*/ 9668 w 23316"/>
              <a:gd name="connsiteY3" fmla="*/ 1214651 h 12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" h="1214651">
                <a:moveTo>
                  <a:pt x="23316" y="0"/>
                </a:moveTo>
                <a:lnTo>
                  <a:pt x="23316" y="0"/>
                </a:lnTo>
                <a:cubicBezTo>
                  <a:pt x="-19423" y="512856"/>
                  <a:pt x="9668" y="108993"/>
                  <a:pt x="9668" y="1214651"/>
                </a:cubicBezTo>
                <a:lnTo>
                  <a:pt x="9668" y="1214651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6523630" y="5008728"/>
            <a:ext cx="42862" cy="1228299"/>
          </a:xfrm>
          <a:custGeom>
            <a:avLst/>
            <a:gdLst>
              <a:gd name="connsiteX0" fmla="*/ 0 w 42862"/>
              <a:gd name="connsiteY0" fmla="*/ 0 h 1228299"/>
              <a:gd name="connsiteX1" fmla="*/ 0 w 42862"/>
              <a:gd name="connsiteY1" fmla="*/ 0 h 1228299"/>
              <a:gd name="connsiteX2" fmla="*/ 27295 w 42862"/>
              <a:gd name="connsiteY2" fmla="*/ 150126 h 1228299"/>
              <a:gd name="connsiteX3" fmla="*/ 40943 w 42862"/>
              <a:gd name="connsiteY3" fmla="*/ 204717 h 1228299"/>
              <a:gd name="connsiteX4" fmla="*/ 40943 w 42862"/>
              <a:gd name="connsiteY4" fmla="*/ 1228299 h 1228299"/>
              <a:gd name="connsiteX5" fmla="*/ 40943 w 42862"/>
              <a:gd name="connsiteY5" fmla="*/ 1228299 h 12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" h="1228299">
                <a:moveTo>
                  <a:pt x="0" y="0"/>
                </a:moveTo>
                <a:lnTo>
                  <a:pt x="0" y="0"/>
                </a:lnTo>
                <a:cubicBezTo>
                  <a:pt x="9098" y="50042"/>
                  <a:pt x="17320" y="100251"/>
                  <a:pt x="27295" y="150126"/>
                </a:cubicBezTo>
                <a:cubicBezTo>
                  <a:pt x="30974" y="168519"/>
                  <a:pt x="40706" y="185961"/>
                  <a:pt x="40943" y="204717"/>
                </a:cubicBezTo>
                <a:cubicBezTo>
                  <a:pt x="45262" y="545884"/>
                  <a:pt x="40943" y="887105"/>
                  <a:pt x="40943" y="1228299"/>
                </a:cubicBezTo>
                <a:lnTo>
                  <a:pt x="40943" y="1228299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928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03100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5496" y="5517232"/>
            <a:ext cx="460851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 smtClean="0">
                <a:solidFill>
                  <a:srgbClr val="FF0000"/>
                </a:solidFill>
              </a:rPr>
              <a:t>Deconvolução</a:t>
            </a:r>
            <a:r>
              <a:rPr lang="pt-BR" sz="3600" dirty="0" smtClean="0">
                <a:solidFill>
                  <a:srgbClr val="FF0000"/>
                </a:solidFill>
              </a:rPr>
              <a:t> de Euler NÃO serve para isso</a:t>
            </a:r>
            <a:endParaRPr lang="pt-BR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16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77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44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/>
          <p:cNvSpPr/>
          <p:nvPr/>
        </p:nvSpPr>
        <p:spPr>
          <a:xfrm>
            <a:off x="1043608" y="4221088"/>
            <a:ext cx="2016224" cy="194421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6804248" y="4509120"/>
            <a:ext cx="1584176" cy="165618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3239852" y="2996952"/>
            <a:ext cx="3276364" cy="138499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Em geral, há um conjunto de soluções nas bordas da bacia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8873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22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8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27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51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43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55576" y="5775647"/>
            <a:ext cx="293752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Falhas inclinadas</a:t>
            </a:r>
            <a:endParaRPr lang="pt-BR" sz="2400" dirty="0"/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2612984" y="5271591"/>
            <a:ext cx="540060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2612984" y="5457418"/>
            <a:ext cx="2967128" cy="3182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58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60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9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3" t="63060" r="32836" b="18470"/>
          <a:stretch/>
        </p:blipFill>
        <p:spPr>
          <a:xfrm>
            <a:off x="1892702" y="4005064"/>
            <a:ext cx="2613583" cy="245023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cxnSp>
        <p:nvCxnSpPr>
          <p:cNvPr id="13" name="Conector reto 12"/>
          <p:cNvCxnSpPr/>
          <p:nvPr/>
        </p:nvCxnSpPr>
        <p:spPr>
          <a:xfrm flipH="1" flipV="1">
            <a:off x="4680012" y="4005064"/>
            <a:ext cx="1044116" cy="93610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H="1">
            <a:off x="4680012" y="5768163"/>
            <a:ext cx="1260140" cy="687132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57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2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115616" y="4509121"/>
            <a:ext cx="7128792" cy="15841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51520" y="6084585"/>
            <a:ext cx="327639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Contatos falsos</a:t>
            </a:r>
            <a:endParaRPr lang="pt-BR" sz="3200" dirty="0"/>
          </a:p>
        </p:txBody>
      </p:sp>
      <p:sp>
        <p:nvSpPr>
          <p:cNvPr id="6" name="Forma livre 5"/>
          <p:cNvSpPr/>
          <p:nvPr/>
        </p:nvSpPr>
        <p:spPr>
          <a:xfrm>
            <a:off x="5663821" y="4967785"/>
            <a:ext cx="382137" cy="791570"/>
          </a:xfrm>
          <a:custGeom>
            <a:avLst/>
            <a:gdLst>
              <a:gd name="connsiteX0" fmla="*/ 68239 w 382137"/>
              <a:gd name="connsiteY0" fmla="*/ 0 h 791570"/>
              <a:gd name="connsiteX1" fmla="*/ 27295 w 382137"/>
              <a:gd name="connsiteY1" fmla="*/ 68239 h 791570"/>
              <a:gd name="connsiteX2" fmla="*/ 13648 w 382137"/>
              <a:gd name="connsiteY2" fmla="*/ 204716 h 791570"/>
              <a:gd name="connsiteX3" fmla="*/ 0 w 382137"/>
              <a:gd name="connsiteY3" fmla="*/ 423081 h 791570"/>
              <a:gd name="connsiteX4" fmla="*/ 13648 w 382137"/>
              <a:gd name="connsiteY4" fmla="*/ 518615 h 791570"/>
              <a:gd name="connsiteX5" fmla="*/ 27295 w 382137"/>
              <a:gd name="connsiteY5" fmla="*/ 559558 h 791570"/>
              <a:gd name="connsiteX6" fmla="*/ 109182 w 382137"/>
              <a:gd name="connsiteY6" fmla="*/ 641445 h 791570"/>
              <a:gd name="connsiteX7" fmla="*/ 191069 w 382137"/>
              <a:gd name="connsiteY7" fmla="*/ 668740 h 791570"/>
              <a:gd name="connsiteX8" fmla="*/ 232012 w 382137"/>
              <a:gd name="connsiteY8" fmla="*/ 696036 h 791570"/>
              <a:gd name="connsiteX9" fmla="*/ 272955 w 382137"/>
              <a:gd name="connsiteY9" fmla="*/ 709684 h 791570"/>
              <a:gd name="connsiteX10" fmla="*/ 286603 w 382137"/>
              <a:gd name="connsiteY10" fmla="*/ 750627 h 791570"/>
              <a:gd name="connsiteX11" fmla="*/ 368489 w 382137"/>
              <a:gd name="connsiteY11" fmla="*/ 777922 h 791570"/>
              <a:gd name="connsiteX12" fmla="*/ 382137 w 382137"/>
              <a:gd name="connsiteY12" fmla="*/ 791570 h 79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2137" h="791570">
                <a:moveTo>
                  <a:pt x="68239" y="0"/>
                </a:moveTo>
                <a:cubicBezTo>
                  <a:pt x="54591" y="22746"/>
                  <a:pt x="34130" y="42608"/>
                  <a:pt x="27295" y="68239"/>
                </a:cubicBezTo>
                <a:cubicBezTo>
                  <a:pt x="15515" y="112414"/>
                  <a:pt x="17154" y="159131"/>
                  <a:pt x="13648" y="204716"/>
                </a:cubicBezTo>
                <a:cubicBezTo>
                  <a:pt x="8055" y="277432"/>
                  <a:pt x="4549" y="350293"/>
                  <a:pt x="0" y="423081"/>
                </a:cubicBezTo>
                <a:cubicBezTo>
                  <a:pt x="4549" y="454926"/>
                  <a:pt x="7339" y="487072"/>
                  <a:pt x="13648" y="518615"/>
                </a:cubicBezTo>
                <a:cubicBezTo>
                  <a:pt x="16469" y="532721"/>
                  <a:pt x="18463" y="548202"/>
                  <a:pt x="27295" y="559558"/>
                </a:cubicBezTo>
                <a:cubicBezTo>
                  <a:pt x="50994" y="590029"/>
                  <a:pt x="72561" y="629238"/>
                  <a:pt x="109182" y="641445"/>
                </a:cubicBezTo>
                <a:lnTo>
                  <a:pt x="191069" y="668740"/>
                </a:lnTo>
                <a:cubicBezTo>
                  <a:pt x="204717" y="677839"/>
                  <a:pt x="217341" y="688700"/>
                  <a:pt x="232012" y="696036"/>
                </a:cubicBezTo>
                <a:cubicBezTo>
                  <a:pt x="244879" y="702470"/>
                  <a:pt x="262783" y="699512"/>
                  <a:pt x="272955" y="709684"/>
                </a:cubicBezTo>
                <a:cubicBezTo>
                  <a:pt x="283127" y="719856"/>
                  <a:pt x="274897" y="742265"/>
                  <a:pt x="286603" y="750627"/>
                </a:cubicBezTo>
                <a:cubicBezTo>
                  <a:pt x="310016" y="767350"/>
                  <a:pt x="348144" y="757577"/>
                  <a:pt x="368489" y="777922"/>
                </a:cubicBezTo>
                <a:lnTo>
                  <a:pt x="382137" y="79157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6933063" y="4940490"/>
            <a:ext cx="259307" cy="1146411"/>
          </a:xfrm>
          <a:custGeom>
            <a:avLst/>
            <a:gdLst>
              <a:gd name="connsiteX0" fmla="*/ 68238 w 259307"/>
              <a:gd name="connsiteY0" fmla="*/ 0 h 1146411"/>
              <a:gd name="connsiteX1" fmla="*/ 136477 w 259307"/>
              <a:gd name="connsiteY1" fmla="*/ 54591 h 1146411"/>
              <a:gd name="connsiteX2" fmla="*/ 163773 w 259307"/>
              <a:gd name="connsiteY2" fmla="*/ 136477 h 1146411"/>
              <a:gd name="connsiteX3" fmla="*/ 204716 w 259307"/>
              <a:gd name="connsiteY3" fmla="*/ 218364 h 1146411"/>
              <a:gd name="connsiteX4" fmla="*/ 218364 w 259307"/>
              <a:gd name="connsiteY4" fmla="*/ 286603 h 1146411"/>
              <a:gd name="connsiteX5" fmla="*/ 232012 w 259307"/>
              <a:gd name="connsiteY5" fmla="*/ 341194 h 1146411"/>
              <a:gd name="connsiteX6" fmla="*/ 259307 w 259307"/>
              <a:gd name="connsiteY6" fmla="*/ 586853 h 1146411"/>
              <a:gd name="connsiteX7" fmla="*/ 245659 w 259307"/>
              <a:gd name="connsiteY7" fmla="*/ 736979 h 1146411"/>
              <a:gd name="connsiteX8" fmla="*/ 232012 w 259307"/>
              <a:gd name="connsiteY8" fmla="*/ 791570 h 1146411"/>
              <a:gd name="connsiteX9" fmla="*/ 204716 w 259307"/>
              <a:gd name="connsiteY9" fmla="*/ 873456 h 1146411"/>
              <a:gd name="connsiteX10" fmla="*/ 191068 w 259307"/>
              <a:gd name="connsiteY10" fmla="*/ 914400 h 1146411"/>
              <a:gd name="connsiteX11" fmla="*/ 163773 w 259307"/>
              <a:gd name="connsiteY11" fmla="*/ 996286 h 1146411"/>
              <a:gd name="connsiteX12" fmla="*/ 150125 w 259307"/>
              <a:gd name="connsiteY12" fmla="*/ 1037229 h 1146411"/>
              <a:gd name="connsiteX13" fmla="*/ 122830 w 259307"/>
              <a:gd name="connsiteY13" fmla="*/ 1078173 h 1146411"/>
              <a:gd name="connsiteX14" fmla="*/ 40943 w 259307"/>
              <a:gd name="connsiteY14" fmla="*/ 1119116 h 1146411"/>
              <a:gd name="connsiteX15" fmla="*/ 0 w 259307"/>
              <a:gd name="connsiteY15" fmla="*/ 1146411 h 114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9307" h="1146411">
                <a:moveTo>
                  <a:pt x="68238" y="0"/>
                </a:moveTo>
                <a:cubicBezTo>
                  <a:pt x="90984" y="18197"/>
                  <a:pt x="119772" y="30727"/>
                  <a:pt x="136477" y="54591"/>
                </a:cubicBezTo>
                <a:cubicBezTo>
                  <a:pt x="152977" y="78162"/>
                  <a:pt x="154674" y="109182"/>
                  <a:pt x="163773" y="136477"/>
                </a:cubicBezTo>
                <a:cubicBezTo>
                  <a:pt x="182608" y="192981"/>
                  <a:pt x="169441" y="165450"/>
                  <a:pt x="204716" y="218364"/>
                </a:cubicBezTo>
                <a:cubicBezTo>
                  <a:pt x="209265" y="241110"/>
                  <a:pt x="213332" y="263959"/>
                  <a:pt x="218364" y="286603"/>
                </a:cubicBezTo>
                <a:cubicBezTo>
                  <a:pt x="222433" y="304913"/>
                  <a:pt x="228657" y="322739"/>
                  <a:pt x="232012" y="341194"/>
                </a:cubicBezTo>
                <a:cubicBezTo>
                  <a:pt x="247104" y="424199"/>
                  <a:pt x="251590" y="501964"/>
                  <a:pt x="259307" y="586853"/>
                </a:cubicBezTo>
                <a:cubicBezTo>
                  <a:pt x="254758" y="636895"/>
                  <a:pt x="252300" y="687171"/>
                  <a:pt x="245659" y="736979"/>
                </a:cubicBezTo>
                <a:cubicBezTo>
                  <a:pt x="243180" y="755571"/>
                  <a:pt x="237402" y="773604"/>
                  <a:pt x="232012" y="791570"/>
                </a:cubicBezTo>
                <a:cubicBezTo>
                  <a:pt x="223744" y="819128"/>
                  <a:pt x="213815" y="846161"/>
                  <a:pt x="204716" y="873456"/>
                </a:cubicBezTo>
                <a:lnTo>
                  <a:pt x="191068" y="914400"/>
                </a:lnTo>
                <a:lnTo>
                  <a:pt x="163773" y="996286"/>
                </a:lnTo>
                <a:cubicBezTo>
                  <a:pt x="159224" y="1009934"/>
                  <a:pt x="158105" y="1025259"/>
                  <a:pt x="150125" y="1037229"/>
                </a:cubicBezTo>
                <a:cubicBezTo>
                  <a:pt x="141027" y="1050877"/>
                  <a:pt x="134428" y="1066575"/>
                  <a:pt x="122830" y="1078173"/>
                </a:cubicBezTo>
                <a:cubicBezTo>
                  <a:pt x="83721" y="1117282"/>
                  <a:pt x="85340" y="1096918"/>
                  <a:pt x="40943" y="1119116"/>
                </a:cubicBezTo>
                <a:cubicBezTo>
                  <a:pt x="26272" y="1126451"/>
                  <a:pt x="0" y="1146411"/>
                  <a:pt x="0" y="1146411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73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17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115616" y="4509121"/>
            <a:ext cx="7128792" cy="15841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51520" y="6084585"/>
            <a:ext cx="327639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Diques falsos</a:t>
            </a:r>
            <a:endParaRPr lang="pt-BR" sz="3200" dirty="0"/>
          </a:p>
        </p:txBody>
      </p:sp>
      <p:sp>
        <p:nvSpPr>
          <p:cNvPr id="6" name="Forma livre 5"/>
          <p:cNvSpPr/>
          <p:nvPr/>
        </p:nvSpPr>
        <p:spPr>
          <a:xfrm>
            <a:off x="5568287" y="4954137"/>
            <a:ext cx="668740" cy="1009935"/>
          </a:xfrm>
          <a:custGeom>
            <a:avLst/>
            <a:gdLst>
              <a:gd name="connsiteX0" fmla="*/ 54591 w 668740"/>
              <a:gd name="connsiteY0" fmla="*/ 0 h 1009935"/>
              <a:gd name="connsiteX1" fmla="*/ 27295 w 668740"/>
              <a:gd name="connsiteY1" fmla="*/ 68239 h 1009935"/>
              <a:gd name="connsiteX2" fmla="*/ 0 w 668740"/>
              <a:gd name="connsiteY2" fmla="*/ 150126 h 1009935"/>
              <a:gd name="connsiteX3" fmla="*/ 13647 w 668740"/>
              <a:gd name="connsiteY3" fmla="*/ 395785 h 1009935"/>
              <a:gd name="connsiteX4" fmla="*/ 27295 w 668740"/>
              <a:gd name="connsiteY4" fmla="*/ 436729 h 1009935"/>
              <a:gd name="connsiteX5" fmla="*/ 40943 w 668740"/>
              <a:gd name="connsiteY5" fmla="*/ 491320 h 1009935"/>
              <a:gd name="connsiteX6" fmla="*/ 68238 w 668740"/>
              <a:gd name="connsiteY6" fmla="*/ 573206 h 1009935"/>
              <a:gd name="connsiteX7" fmla="*/ 81886 w 668740"/>
              <a:gd name="connsiteY7" fmla="*/ 614150 h 1009935"/>
              <a:gd name="connsiteX8" fmla="*/ 122829 w 668740"/>
              <a:gd name="connsiteY8" fmla="*/ 641445 h 1009935"/>
              <a:gd name="connsiteX9" fmla="*/ 177420 w 668740"/>
              <a:gd name="connsiteY9" fmla="*/ 723332 h 1009935"/>
              <a:gd name="connsiteX10" fmla="*/ 245659 w 668740"/>
              <a:gd name="connsiteY10" fmla="*/ 805218 h 1009935"/>
              <a:gd name="connsiteX11" fmla="*/ 368489 w 668740"/>
              <a:gd name="connsiteY11" fmla="*/ 873457 h 1009935"/>
              <a:gd name="connsiteX12" fmla="*/ 409432 w 668740"/>
              <a:gd name="connsiteY12" fmla="*/ 900753 h 1009935"/>
              <a:gd name="connsiteX13" fmla="*/ 491319 w 668740"/>
              <a:gd name="connsiteY13" fmla="*/ 928048 h 1009935"/>
              <a:gd name="connsiteX14" fmla="*/ 573206 w 668740"/>
              <a:gd name="connsiteY14" fmla="*/ 955344 h 1009935"/>
              <a:gd name="connsiteX15" fmla="*/ 655092 w 668740"/>
              <a:gd name="connsiteY15" fmla="*/ 982639 h 1009935"/>
              <a:gd name="connsiteX16" fmla="*/ 668740 w 668740"/>
              <a:gd name="connsiteY16" fmla="*/ 1009935 h 10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8740" h="1009935">
                <a:moveTo>
                  <a:pt x="54591" y="0"/>
                </a:moveTo>
                <a:cubicBezTo>
                  <a:pt x="45492" y="22746"/>
                  <a:pt x="35667" y="45215"/>
                  <a:pt x="27295" y="68239"/>
                </a:cubicBezTo>
                <a:cubicBezTo>
                  <a:pt x="17462" y="95279"/>
                  <a:pt x="0" y="150126"/>
                  <a:pt x="0" y="150126"/>
                </a:cubicBezTo>
                <a:cubicBezTo>
                  <a:pt x="4549" y="232012"/>
                  <a:pt x="5872" y="314142"/>
                  <a:pt x="13647" y="395785"/>
                </a:cubicBezTo>
                <a:cubicBezTo>
                  <a:pt x="15011" y="410106"/>
                  <a:pt x="23343" y="422896"/>
                  <a:pt x="27295" y="436729"/>
                </a:cubicBezTo>
                <a:cubicBezTo>
                  <a:pt x="32448" y="454764"/>
                  <a:pt x="35553" y="473354"/>
                  <a:pt x="40943" y="491320"/>
                </a:cubicBezTo>
                <a:cubicBezTo>
                  <a:pt x="49210" y="518878"/>
                  <a:pt x="59140" y="545911"/>
                  <a:pt x="68238" y="573206"/>
                </a:cubicBezTo>
                <a:cubicBezTo>
                  <a:pt x="72787" y="586854"/>
                  <a:pt x="69916" y="606170"/>
                  <a:pt x="81886" y="614150"/>
                </a:cubicBezTo>
                <a:lnTo>
                  <a:pt x="122829" y="641445"/>
                </a:lnTo>
                <a:cubicBezTo>
                  <a:pt x="146814" y="713397"/>
                  <a:pt x="120626" y="655179"/>
                  <a:pt x="177420" y="723332"/>
                </a:cubicBezTo>
                <a:cubicBezTo>
                  <a:pt x="218919" y="773131"/>
                  <a:pt x="189003" y="761153"/>
                  <a:pt x="245659" y="805218"/>
                </a:cubicBezTo>
                <a:cubicBezTo>
                  <a:pt x="400579" y="925711"/>
                  <a:pt x="269646" y="824034"/>
                  <a:pt x="368489" y="873457"/>
                </a:cubicBezTo>
                <a:cubicBezTo>
                  <a:pt x="383160" y="880793"/>
                  <a:pt x="394443" y="894091"/>
                  <a:pt x="409432" y="900753"/>
                </a:cubicBezTo>
                <a:cubicBezTo>
                  <a:pt x="435724" y="912438"/>
                  <a:pt x="464023" y="918950"/>
                  <a:pt x="491319" y="928048"/>
                </a:cubicBezTo>
                <a:lnTo>
                  <a:pt x="573206" y="955344"/>
                </a:lnTo>
                <a:cubicBezTo>
                  <a:pt x="573207" y="955344"/>
                  <a:pt x="655091" y="982637"/>
                  <a:pt x="655092" y="982639"/>
                </a:cubicBezTo>
                <a:lnTo>
                  <a:pt x="668740" y="1009935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7096835" y="4954137"/>
            <a:ext cx="145203" cy="1132764"/>
          </a:xfrm>
          <a:custGeom>
            <a:avLst/>
            <a:gdLst>
              <a:gd name="connsiteX0" fmla="*/ 0 w 145203"/>
              <a:gd name="connsiteY0" fmla="*/ 0 h 1132764"/>
              <a:gd name="connsiteX1" fmla="*/ 40943 w 145203"/>
              <a:gd name="connsiteY1" fmla="*/ 68239 h 1132764"/>
              <a:gd name="connsiteX2" fmla="*/ 54591 w 145203"/>
              <a:gd name="connsiteY2" fmla="*/ 136478 h 1132764"/>
              <a:gd name="connsiteX3" fmla="*/ 81887 w 145203"/>
              <a:gd name="connsiteY3" fmla="*/ 218364 h 1132764"/>
              <a:gd name="connsiteX4" fmla="*/ 109182 w 145203"/>
              <a:gd name="connsiteY4" fmla="*/ 300251 h 1132764"/>
              <a:gd name="connsiteX5" fmla="*/ 122830 w 145203"/>
              <a:gd name="connsiteY5" fmla="*/ 341194 h 1132764"/>
              <a:gd name="connsiteX6" fmla="*/ 122830 w 145203"/>
              <a:gd name="connsiteY6" fmla="*/ 859809 h 1132764"/>
              <a:gd name="connsiteX7" fmla="*/ 81887 w 145203"/>
              <a:gd name="connsiteY7" fmla="*/ 996287 h 1132764"/>
              <a:gd name="connsiteX8" fmla="*/ 54591 w 145203"/>
              <a:gd name="connsiteY8" fmla="*/ 1037230 h 1132764"/>
              <a:gd name="connsiteX9" fmla="*/ 27296 w 145203"/>
              <a:gd name="connsiteY9" fmla="*/ 1132764 h 113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203" h="1132764">
                <a:moveTo>
                  <a:pt x="0" y="0"/>
                </a:moveTo>
                <a:cubicBezTo>
                  <a:pt x="13648" y="22746"/>
                  <a:pt x="31091" y="43610"/>
                  <a:pt x="40943" y="68239"/>
                </a:cubicBezTo>
                <a:cubicBezTo>
                  <a:pt x="49558" y="89777"/>
                  <a:pt x="48487" y="114099"/>
                  <a:pt x="54591" y="136478"/>
                </a:cubicBezTo>
                <a:cubicBezTo>
                  <a:pt x="62162" y="164236"/>
                  <a:pt x="72789" y="191069"/>
                  <a:pt x="81887" y="218364"/>
                </a:cubicBezTo>
                <a:lnTo>
                  <a:pt x="109182" y="300251"/>
                </a:lnTo>
                <a:lnTo>
                  <a:pt x="122830" y="341194"/>
                </a:lnTo>
                <a:cubicBezTo>
                  <a:pt x="158814" y="557096"/>
                  <a:pt x="145808" y="446215"/>
                  <a:pt x="122830" y="859809"/>
                </a:cubicBezTo>
                <a:cubicBezTo>
                  <a:pt x="121674" y="880614"/>
                  <a:pt x="85247" y="991247"/>
                  <a:pt x="81887" y="996287"/>
                </a:cubicBezTo>
                <a:cubicBezTo>
                  <a:pt x="72788" y="1009935"/>
                  <a:pt x="61253" y="1022241"/>
                  <a:pt x="54591" y="1037230"/>
                </a:cubicBezTo>
                <a:cubicBezTo>
                  <a:pt x="25858" y="1101880"/>
                  <a:pt x="27296" y="1093752"/>
                  <a:pt x="27296" y="1132764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62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1957935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reto 37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0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91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48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115616" y="4509121"/>
            <a:ext cx="7128792" cy="15841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663821" y="4967785"/>
            <a:ext cx="382137" cy="791570"/>
          </a:xfrm>
          <a:custGeom>
            <a:avLst/>
            <a:gdLst>
              <a:gd name="connsiteX0" fmla="*/ 68239 w 382137"/>
              <a:gd name="connsiteY0" fmla="*/ 0 h 791570"/>
              <a:gd name="connsiteX1" fmla="*/ 27295 w 382137"/>
              <a:gd name="connsiteY1" fmla="*/ 68239 h 791570"/>
              <a:gd name="connsiteX2" fmla="*/ 13648 w 382137"/>
              <a:gd name="connsiteY2" fmla="*/ 204716 h 791570"/>
              <a:gd name="connsiteX3" fmla="*/ 0 w 382137"/>
              <a:gd name="connsiteY3" fmla="*/ 423081 h 791570"/>
              <a:gd name="connsiteX4" fmla="*/ 13648 w 382137"/>
              <a:gd name="connsiteY4" fmla="*/ 518615 h 791570"/>
              <a:gd name="connsiteX5" fmla="*/ 27295 w 382137"/>
              <a:gd name="connsiteY5" fmla="*/ 559558 h 791570"/>
              <a:gd name="connsiteX6" fmla="*/ 109182 w 382137"/>
              <a:gd name="connsiteY6" fmla="*/ 641445 h 791570"/>
              <a:gd name="connsiteX7" fmla="*/ 191069 w 382137"/>
              <a:gd name="connsiteY7" fmla="*/ 668740 h 791570"/>
              <a:gd name="connsiteX8" fmla="*/ 232012 w 382137"/>
              <a:gd name="connsiteY8" fmla="*/ 696036 h 791570"/>
              <a:gd name="connsiteX9" fmla="*/ 272955 w 382137"/>
              <a:gd name="connsiteY9" fmla="*/ 709684 h 791570"/>
              <a:gd name="connsiteX10" fmla="*/ 286603 w 382137"/>
              <a:gd name="connsiteY10" fmla="*/ 750627 h 791570"/>
              <a:gd name="connsiteX11" fmla="*/ 368489 w 382137"/>
              <a:gd name="connsiteY11" fmla="*/ 777922 h 791570"/>
              <a:gd name="connsiteX12" fmla="*/ 382137 w 382137"/>
              <a:gd name="connsiteY12" fmla="*/ 791570 h 79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2137" h="791570">
                <a:moveTo>
                  <a:pt x="68239" y="0"/>
                </a:moveTo>
                <a:cubicBezTo>
                  <a:pt x="54591" y="22746"/>
                  <a:pt x="34130" y="42608"/>
                  <a:pt x="27295" y="68239"/>
                </a:cubicBezTo>
                <a:cubicBezTo>
                  <a:pt x="15515" y="112414"/>
                  <a:pt x="17154" y="159131"/>
                  <a:pt x="13648" y="204716"/>
                </a:cubicBezTo>
                <a:cubicBezTo>
                  <a:pt x="8055" y="277432"/>
                  <a:pt x="4549" y="350293"/>
                  <a:pt x="0" y="423081"/>
                </a:cubicBezTo>
                <a:cubicBezTo>
                  <a:pt x="4549" y="454926"/>
                  <a:pt x="7339" y="487072"/>
                  <a:pt x="13648" y="518615"/>
                </a:cubicBezTo>
                <a:cubicBezTo>
                  <a:pt x="16469" y="532721"/>
                  <a:pt x="18463" y="548202"/>
                  <a:pt x="27295" y="559558"/>
                </a:cubicBezTo>
                <a:cubicBezTo>
                  <a:pt x="50994" y="590029"/>
                  <a:pt x="72561" y="629238"/>
                  <a:pt x="109182" y="641445"/>
                </a:cubicBezTo>
                <a:lnTo>
                  <a:pt x="191069" y="668740"/>
                </a:lnTo>
                <a:cubicBezTo>
                  <a:pt x="204717" y="677839"/>
                  <a:pt x="217341" y="688700"/>
                  <a:pt x="232012" y="696036"/>
                </a:cubicBezTo>
                <a:cubicBezTo>
                  <a:pt x="244879" y="702470"/>
                  <a:pt x="262783" y="699512"/>
                  <a:pt x="272955" y="709684"/>
                </a:cubicBezTo>
                <a:cubicBezTo>
                  <a:pt x="283127" y="719856"/>
                  <a:pt x="274897" y="742265"/>
                  <a:pt x="286603" y="750627"/>
                </a:cubicBezTo>
                <a:cubicBezTo>
                  <a:pt x="310016" y="767350"/>
                  <a:pt x="348144" y="757577"/>
                  <a:pt x="368489" y="777922"/>
                </a:cubicBezTo>
                <a:lnTo>
                  <a:pt x="382137" y="79157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6933063" y="4940490"/>
            <a:ext cx="259307" cy="1146411"/>
          </a:xfrm>
          <a:custGeom>
            <a:avLst/>
            <a:gdLst>
              <a:gd name="connsiteX0" fmla="*/ 68238 w 259307"/>
              <a:gd name="connsiteY0" fmla="*/ 0 h 1146411"/>
              <a:gd name="connsiteX1" fmla="*/ 136477 w 259307"/>
              <a:gd name="connsiteY1" fmla="*/ 54591 h 1146411"/>
              <a:gd name="connsiteX2" fmla="*/ 163773 w 259307"/>
              <a:gd name="connsiteY2" fmla="*/ 136477 h 1146411"/>
              <a:gd name="connsiteX3" fmla="*/ 204716 w 259307"/>
              <a:gd name="connsiteY3" fmla="*/ 218364 h 1146411"/>
              <a:gd name="connsiteX4" fmla="*/ 218364 w 259307"/>
              <a:gd name="connsiteY4" fmla="*/ 286603 h 1146411"/>
              <a:gd name="connsiteX5" fmla="*/ 232012 w 259307"/>
              <a:gd name="connsiteY5" fmla="*/ 341194 h 1146411"/>
              <a:gd name="connsiteX6" fmla="*/ 259307 w 259307"/>
              <a:gd name="connsiteY6" fmla="*/ 586853 h 1146411"/>
              <a:gd name="connsiteX7" fmla="*/ 245659 w 259307"/>
              <a:gd name="connsiteY7" fmla="*/ 736979 h 1146411"/>
              <a:gd name="connsiteX8" fmla="*/ 232012 w 259307"/>
              <a:gd name="connsiteY8" fmla="*/ 791570 h 1146411"/>
              <a:gd name="connsiteX9" fmla="*/ 204716 w 259307"/>
              <a:gd name="connsiteY9" fmla="*/ 873456 h 1146411"/>
              <a:gd name="connsiteX10" fmla="*/ 191068 w 259307"/>
              <a:gd name="connsiteY10" fmla="*/ 914400 h 1146411"/>
              <a:gd name="connsiteX11" fmla="*/ 163773 w 259307"/>
              <a:gd name="connsiteY11" fmla="*/ 996286 h 1146411"/>
              <a:gd name="connsiteX12" fmla="*/ 150125 w 259307"/>
              <a:gd name="connsiteY12" fmla="*/ 1037229 h 1146411"/>
              <a:gd name="connsiteX13" fmla="*/ 122830 w 259307"/>
              <a:gd name="connsiteY13" fmla="*/ 1078173 h 1146411"/>
              <a:gd name="connsiteX14" fmla="*/ 40943 w 259307"/>
              <a:gd name="connsiteY14" fmla="*/ 1119116 h 1146411"/>
              <a:gd name="connsiteX15" fmla="*/ 0 w 259307"/>
              <a:gd name="connsiteY15" fmla="*/ 1146411 h 114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9307" h="1146411">
                <a:moveTo>
                  <a:pt x="68238" y="0"/>
                </a:moveTo>
                <a:cubicBezTo>
                  <a:pt x="90984" y="18197"/>
                  <a:pt x="119772" y="30727"/>
                  <a:pt x="136477" y="54591"/>
                </a:cubicBezTo>
                <a:cubicBezTo>
                  <a:pt x="152977" y="78162"/>
                  <a:pt x="154674" y="109182"/>
                  <a:pt x="163773" y="136477"/>
                </a:cubicBezTo>
                <a:cubicBezTo>
                  <a:pt x="182608" y="192981"/>
                  <a:pt x="169441" y="165450"/>
                  <a:pt x="204716" y="218364"/>
                </a:cubicBezTo>
                <a:cubicBezTo>
                  <a:pt x="209265" y="241110"/>
                  <a:pt x="213332" y="263959"/>
                  <a:pt x="218364" y="286603"/>
                </a:cubicBezTo>
                <a:cubicBezTo>
                  <a:pt x="222433" y="304913"/>
                  <a:pt x="228657" y="322739"/>
                  <a:pt x="232012" y="341194"/>
                </a:cubicBezTo>
                <a:cubicBezTo>
                  <a:pt x="247104" y="424199"/>
                  <a:pt x="251590" y="501964"/>
                  <a:pt x="259307" y="586853"/>
                </a:cubicBezTo>
                <a:cubicBezTo>
                  <a:pt x="254758" y="636895"/>
                  <a:pt x="252300" y="687171"/>
                  <a:pt x="245659" y="736979"/>
                </a:cubicBezTo>
                <a:cubicBezTo>
                  <a:pt x="243180" y="755571"/>
                  <a:pt x="237402" y="773604"/>
                  <a:pt x="232012" y="791570"/>
                </a:cubicBezTo>
                <a:cubicBezTo>
                  <a:pt x="223744" y="819128"/>
                  <a:pt x="213815" y="846161"/>
                  <a:pt x="204716" y="873456"/>
                </a:cubicBezTo>
                <a:lnTo>
                  <a:pt x="191068" y="914400"/>
                </a:lnTo>
                <a:lnTo>
                  <a:pt x="163773" y="996286"/>
                </a:lnTo>
                <a:cubicBezTo>
                  <a:pt x="159224" y="1009934"/>
                  <a:pt x="158105" y="1025259"/>
                  <a:pt x="150125" y="1037229"/>
                </a:cubicBezTo>
                <a:cubicBezTo>
                  <a:pt x="141027" y="1050877"/>
                  <a:pt x="134428" y="1066575"/>
                  <a:pt x="122830" y="1078173"/>
                </a:cubicBezTo>
                <a:cubicBezTo>
                  <a:pt x="83721" y="1117282"/>
                  <a:pt x="85340" y="1096918"/>
                  <a:pt x="40943" y="1119116"/>
                </a:cubicBezTo>
                <a:cubicBezTo>
                  <a:pt x="26272" y="1126451"/>
                  <a:pt x="0" y="1146411"/>
                  <a:pt x="0" y="114641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5568287" y="4954137"/>
            <a:ext cx="668740" cy="1009935"/>
          </a:xfrm>
          <a:custGeom>
            <a:avLst/>
            <a:gdLst>
              <a:gd name="connsiteX0" fmla="*/ 54591 w 668740"/>
              <a:gd name="connsiteY0" fmla="*/ 0 h 1009935"/>
              <a:gd name="connsiteX1" fmla="*/ 27295 w 668740"/>
              <a:gd name="connsiteY1" fmla="*/ 68239 h 1009935"/>
              <a:gd name="connsiteX2" fmla="*/ 0 w 668740"/>
              <a:gd name="connsiteY2" fmla="*/ 150126 h 1009935"/>
              <a:gd name="connsiteX3" fmla="*/ 13647 w 668740"/>
              <a:gd name="connsiteY3" fmla="*/ 395785 h 1009935"/>
              <a:gd name="connsiteX4" fmla="*/ 27295 w 668740"/>
              <a:gd name="connsiteY4" fmla="*/ 436729 h 1009935"/>
              <a:gd name="connsiteX5" fmla="*/ 40943 w 668740"/>
              <a:gd name="connsiteY5" fmla="*/ 491320 h 1009935"/>
              <a:gd name="connsiteX6" fmla="*/ 68238 w 668740"/>
              <a:gd name="connsiteY6" fmla="*/ 573206 h 1009935"/>
              <a:gd name="connsiteX7" fmla="*/ 81886 w 668740"/>
              <a:gd name="connsiteY7" fmla="*/ 614150 h 1009935"/>
              <a:gd name="connsiteX8" fmla="*/ 122829 w 668740"/>
              <a:gd name="connsiteY8" fmla="*/ 641445 h 1009935"/>
              <a:gd name="connsiteX9" fmla="*/ 177420 w 668740"/>
              <a:gd name="connsiteY9" fmla="*/ 723332 h 1009935"/>
              <a:gd name="connsiteX10" fmla="*/ 245659 w 668740"/>
              <a:gd name="connsiteY10" fmla="*/ 805218 h 1009935"/>
              <a:gd name="connsiteX11" fmla="*/ 368489 w 668740"/>
              <a:gd name="connsiteY11" fmla="*/ 873457 h 1009935"/>
              <a:gd name="connsiteX12" fmla="*/ 409432 w 668740"/>
              <a:gd name="connsiteY12" fmla="*/ 900753 h 1009935"/>
              <a:gd name="connsiteX13" fmla="*/ 491319 w 668740"/>
              <a:gd name="connsiteY13" fmla="*/ 928048 h 1009935"/>
              <a:gd name="connsiteX14" fmla="*/ 573206 w 668740"/>
              <a:gd name="connsiteY14" fmla="*/ 955344 h 1009935"/>
              <a:gd name="connsiteX15" fmla="*/ 655092 w 668740"/>
              <a:gd name="connsiteY15" fmla="*/ 982639 h 1009935"/>
              <a:gd name="connsiteX16" fmla="*/ 668740 w 668740"/>
              <a:gd name="connsiteY16" fmla="*/ 1009935 h 10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8740" h="1009935">
                <a:moveTo>
                  <a:pt x="54591" y="0"/>
                </a:moveTo>
                <a:cubicBezTo>
                  <a:pt x="45492" y="22746"/>
                  <a:pt x="35667" y="45215"/>
                  <a:pt x="27295" y="68239"/>
                </a:cubicBezTo>
                <a:cubicBezTo>
                  <a:pt x="17462" y="95279"/>
                  <a:pt x="0" y="150126"/>
                  <a:pt x="0" y="150126"/>
                </a:cubicBezTo>
                <a:cubicBezTo>
                  <a:pt x="4549" y="232012"/>
                  <a:pt x="5872" y="314142"/>
                  <a:pt x="13647" y="395785"/>
                </a:cubicBezTo>
                <a:cubicBezTo>
                  <a:pt x="15011" y="410106"/>
                  <a:pt x="23343" y="422896"/>
                  <a:pt x="27295" y="436729"/>
                </a:cubicBezTo>
                <a:cubicBezTo>
                  <a:pt x="32448" y="454764"/>
                  <a:pt x="35553" y="473354"/>
                  <a:pt x="40943" y="491320"/>
                </a:cubicBezTo>
                <a:cubicBezTo>
                  <a:pt x="49210" y="518878"/>
                  <a:pt x="59140" y="545911"/>
                  <a:pt x="68238" y="573206"/>
                </a:cubicBezTo>
                <a:cubicBezTo>
                  <a:pt x="72787" y="586854"/>
                  <a:pt x="69916" y="606170"/>
                  <a:pt x="81886" y="614150"/>
                </a:cubicBezTo>
                <a:lnTo>
                  <a:pt x="122829" y="641445"/>
                </a:lnTo>
                <a:cubicBezTo>
                  <a:pt x="146814" y="713397"/>
                  <a:pt x="120626" y="655179"/>
                  <a:pt x="177420" y="723332"/>
                </a:cubicBezTo>
                <a:cubicBezTo>
                  <a:pt x="218919" y="773131"/>
                  <a:pt x="189003" y="761153"/>
                  <a:pt x="245659" y="805218"/>
                </a:cubicBezTo>
                <a:cubicBezTo>
                  <a:pt x="400579" y="925711"/>
                  <a:pt x="269646" y="824034"/>
                  <a:pt x="368489" y="873457"/>
                </a:cubicBezTo>
                <a:cubicBezTo>
                  <a:pt x="383160" y="880793"/>
                  <a:pt x="394443" y="894091"/>
                  <a:pt x="409432" y="900753"/>
                </a:cubicBezTo>
                <a:cubicBezTo>
                  <a:pt x="435724" y="912438"/>
                  <a:pt x="464023" y="918950"/>
                  <a:pt x="491319" y="928048"/>
                </a:cubicBezTo>
                <a:lnTo>
                  <a:pt x="573206" y="955344"/>
                </a:lnTo>
                <a:cubicBezTo>
                  <a:pt x="573207" y="955344"/>
                  <a:pt x="655091" y="982637"/>
                  <a:pt x="655092" y="982639"/>
                </a:cubicBezTo>
                <a:lnTo>
                  <a:pt x="668740" y="1009935"/>
                </a:lnTo>
              </a:path>
            </a:pathLst>
          </a:cu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 14"/>
          <p:cNvSpPr/>
          <p:nvPr/>
        </p:nvSpPr>
        <p:spPr>
          <a:xfrm>
            <a:off x="7096835" y="4954137"/>
            <a:ext cx="145203" cy="1132764"/>
          </a:xfrm>
          <a:custGeom>
            <a:avLst/>
            <a:gdLst>
              <a:gd name="connsiteX0" fmla="*/ 0 w 145203"/>
              <a:gd name="connsiteY0" fmla="*/ 0 h 1132764"/>
              <a:gd name="connsiteX1" fmla="*/ 40943 w 145203"/>
              <a:gd name="connsiteY1" fmla="*/ 68239 h 1132764"/>
              <a:gd name="connsiteX2" fmla="*/ 54591 w 145203"/>
              <a:gd name="connsiteY2" fmla="*/ 136478 h 1132764"/>
              <a:gd name="connsiteX3" fmla="*/ 81887 w 145203"/>
              <a:gd name="connsiteY3" fmla="*/ 218364 h 1132764"/>
              <a:gd name="connsiteX4" fmla="*/ 109182 w 145203"/>
              <a:gd name="connsiteY4" fmla="*/ 300251 h 1132764"/>
              <a:gd name="connsiteX5" fmla="*/ 122830 w 145203"/>
              <a:gd name="connsiteY5" fmla="*/ 341194 h 1132764"/>
              <a:gd name="connsiteX6" fmla="*/ 122830 w 145203"/>
              <a:gd name="connsiteY6" fmla="*/ 859809 h 1132764"/>
              <a:gd name="connsiteX7" fmla="*/ 81887 w 145203"/>
              <a:gd name="connsiteY7" fmla="*/ 996287 h 1132764"/>
              <a:gd name="connsiteX8" fmla="*/ 54591 w 145203"/>
              <a:gd name="connsiteY8" fmla="*/ 1037230 h 1132764"/>
              <a:gd name="connsiteX9" fmla="*/ 27296 w 145203"/>
              <a:gd name="connsiteY9" fmla="*/ 1132764 h 113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203" h="1132764">
                <a:moveTo>
                  <a:pt x="0" y="0"/>
                </a:moveTo>
                <a:cubicBezTo>
                  <a:pt x="13648" y="22746"/>
                  <a:pt x="31091" y="43610"/>
                  <a:pt x="40943" y="68239"/>
                </a:cubicBezTo>
                <a:cubicBezTo>
                  <a:pt x="49558" y="89777"/>
                  <a:pt x="48487" y="114099"/>
                  <a:pt x="54591" y="136478"/>
                </a:cubicBezTo>
                <a:cubicBezTo>
                  <a:pt x="62162" y="164236"/>
                  <a:pt x="72789" y="191069"/>
                  <a:pt x="81887" y="218364"/>
                </a:cubicBezTo>
                <a:lnTo>
                  <a:pt x="109182" y="300251"/>
                </a:lnTo>
                <a:lnTo>
                  <a:pt x="122830" y="341194"/>
                </a:lnTo>
                <a:cubicBezTo>
                  <a:pt x="158814" y="557096"/>
                  <a:pt x="145808" y="446215"/>
                  <a:pt x="122830" y="859809"/>
                </a:cubicBezTo>
                <a:cubicBezTo>
                  <a:pt x="121674" y="880614"/>
                  <a:pt x="85247" y="991247"/>
                  <a:pt x="81887" y="996287"/>
                </a:cubicBezTo>
                <a:cubicBezTo>
                  <a:pt x="72788" y="1009935"/>
                  <a:pt x="61253" y="1022241"/>
                  <a:pt x="54591" y="1037230"/>
                </a:cubicBezTo>
                <a:cubicBezTo>
                  <a:pt x="25858" y="1101880"/>
                  <a:pt x="27296" y="1093752"/>
                  <a:pt x="27296" y="1132764"/>
                </a:cubicBezTo>
              </a:path>
            </a:pathLst>
          </a:cu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107504" y="3789040"/>
            <a:ext cx="396044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Interpretação errada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82351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115616" y="4509121"/>
            <a:ext cx="7128792" cy="15841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663821" y="4967785"/>
            <a:ext cx="382137" cy="791570"/>
          </a:xfrm>
          <a:custGeom>
            <a:avLst/>
            <a:gdLst>
              <a:gd name="connsiteX0" fmla="*/ 68239 w 382137"/>
              <a:gd name="connsiteY0" fmla="*/ 0 h 791570"/>
              <a:gd name="connsiteX1" fmla="*/ 27295 w 382137"/>
              <a:gd name="connsiteY1" fmla="*/ 68239 h 791570"/>
              <a:gd name="connsiteX2" fmla="*/ 13648 w 382137"/>
              <a:gd name="connsiteY2" fmla="*/ 204716 h 791570"/>
              <a:gd name="connsiteX3" fmla="*/ 0 w 382137"/>
              <a:gd name="connsiteY3" fmla="*/ 423081 h 791570"/>
              <a:gd name="connsiteX4" fmla="*/ 13648 w 382137"/>
              <a:gd name="connsiteY4" fmla="*/ 518615 h 791570"/>
              <a:gd name="connsiteX5" fmla="*/ 27295 w 382137"/>
              <a:gd name="connsiteY5" fmla="*/ 559558 h 791570"/>
              <a:gd name="connsiteX6" fmla="*/ 109182 w 382137"/>
              <a:gd name="connsiteY6" fmla="*/ 641445 h 791570"/>
              <a:gd name="connsiteX7" fmla="*/ 191069 w 382137"/>
              <a:gd name="connsiteY7" fmla="*/ 668740 h 791570"/>
              <a:gd name="connsiteX8" fmla="*/ 232012 w 382137"/>
              <a:gd name="connsiteY8" fmla="*/ 696036 h 791570"/>
              <a:gd name="connsiteX9" fmla="*/ 272955 w 382137"/>
              <a:gd name="connsiteY9" fmla="*/ 709684 h 791570"/>
              <a:gd name="connsiteX10" fmla="*/ 286603 w 382137"/>
              <a:gd name="connsiteY10" fmla="*/ 750627 h 791570"/>
              <a:gd name="connsiteX11" fmla="*/ 368489 w 382137"/>
              <a:gd name="connsiteY11" fmla="*/ 777922 h 791570"/>
              <a:gd name="connsiteX12" fmla="*/ 382137 w 382137"/>
              <a:gd name="connsiteY12" fmla="*/ 791570 h 79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2137" h="791570">
                <a:moveTo>
                  <a:pt x="68239" y="0"/>
                </a:moveTo>
                <a:cubicBezTo>
                  <a:pt x="54591" y="22746"/>
                  <a:pt x="34130" y="42608"/>
                  <a:pt x="27295" y="68239"/>
                </a:cubicBezTo>
                <a:cubicBezTo>
                  <a:pt x="15515" y="112414"/>
                  <a:pt x="17154" y="159131"/>
                  <a:pt x="13648" y="204716"/>
                </a:cubicBezTo>
                <a:cubicBezTo>
                  <a:pt x="8055" y="277432"/>
                  <a:pt x="4549" y="350293"/>
                  <a:pt x="0" y="423081"/>
                </a:cubicBezTo>
                <a:cubicBezTo>
                  <a:pt x="4549" y="454926"/>
                  <a:pt x="7339" y="487072"/>
                  <a:pt x="13648" y="518615"/>
                </a:cubicBezTo>
                <a:cubicBezTo>
                  <a:pt x="16469" y="532721"/>
                  <a:pt x="18463" y="548202"/>
                  <a:pt x="27295" y="559558"/>
                </a:cubicBezTo>
                <a:cubicBezTo>
                  <a:pt x="50994" y="590029"/>
                  <a:pt x="72561" y="629238"/>
                  <a:pt x="109182" y="641445"/>
                </a:cubicBezTo>
                <a:lnTo>
                  <a:pt x="191069" y="668740"/>
                </a:lnTo>
                <a:cubicBezTo>
                  <a:pt x="204717" y="677839"/>
                  <a:pt x="217341" y="688700"/>
                  <a:pt x="232012" y="696036"/>
                </a:cubicBezTo>
                <a:cubicBezTo>
                  <a:pt x="244879" y="702470"/>
                  <a:pt x="262783" y="699512"/>
                  <a:pt x="272955" y="709684"/>
                </a:cubicBezTo>
                <a:cubicBezTo>
                  <a:pt x="283127" y="719856"/>
                  <a:pt x="274897" y="742265"/>
                  <a:pt x="286603" y="750627"/>
                </a:cubicBezTo>
                <a:cubicBezTo>
                  <a:pt x="310016" y="767350"/>
                  <a:pt x="348144" y="757577"/>
                  <a:pt x="368489" y="777922"/>
                </a:cubicBezTo>
                <a:lnTo>
                  <a:pt x="382137" y="79157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6933063" y="4940490"/>
            <a:ext cx="259307" cy="1146411"/>
          </a:xfrm>
          <a:custGeom>
            <a:avLst/>
            <a:gdLst>
              <a:gd name="connsiteX0" fmla="*/ 68238 w 259307"/>
              <a:gd name="connsiteY0" fmla="*/ 0 h 1146411"/>
              <a:gd name="connsiteX1" fmla="*/ 136477 w 259307"/>
              <a:gd name="connsiteY1" fmla="*/ 54591 h 1146411"/>
              <a:gd name="connsiteX2" fmla="*/ 163773 w 259307"/>
              <a:gd name="connsiteY2" fmla="*/ 136477 h 1146411"/>
              <a:gd name="connsiteX3" fmla="*/ 204716 w 259307"/>
              <a:gd name="connsiteY3" fmla="*/ 218364 h 1146411"/>
              <a:gd name="connsiteX4" fmla="*/ 218364 w 259307"/>
              <a:gd name="connsiteY4" fmla="*/ 286603 h 1146411"/>
              <a:gd name="connsiteX5" fmla="*/ 232012 w 259307"/>
              <a:gd name="connsiteY5" fmla="*/ 341194 h 1146411"/>
              <a:gd name="connsiteX6" fmla="*/ 259307 w 259307"/>
              <a:gd name="connsiteY6" fmla="*/ 586853 h 1146411"/>
              <a:gd name="connsiteX7" fmla="*/ 245659 w 259307"/>
              <a:gd name="connsiteY7" fmla="*/ 736979 h 1146411"/>
              <a:gd name="connsiteX8" fmla="*/ 232012 w 259307"/>
              <a:gd name="connsiteY8" fmla="*/ 791570 h 1146411"/>
              <a:gd name="connsiteX9" fmla="*/ 204716 w 259307"/>
              <a:gd name="connsiteY9" fmla="*/ 873456 h 1146411"/>
              <a:gd name="connsiteX10" fmla="*/ 191068 w 259307"/>
              <a:gd name="connsiteY10" fmla="*/ 914400 h 1146411"/>
              <a:gd name="connsiteX11" fmla="*/ 163773 w 259307"/>
              <a:gd name="connsiteY11" fmla="*/ 996286 h 1146411"/>
              <a:gd name="connsiteX12" fmla="*/ 150125 w 259307"/>
              <a:gd name="connsiteY12" fmla="*/ 1037229 h 1146411"/>
              <a:gd name="connsiteX13" fmla="*/ 122830 w 259307"/>
              <a:gd name="connsiteY13" fmla="*/ 1078173 h 1146411"/>
              <a:gd name="connsiteX14" fmla="*/ 40943 w 259307"/>
              <a:gd name="connsiteY14" fmla="*/ 1119116 h 1146411"/>
              <a:gd name="connsiteX15" fmla="*/ 0 w 259307"/>
              <a:gd name="connsiteY15" fmla="*/ 1146411 h 114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9307" h="1146411">
                <a:moveTo>
                  <a:pt x="68238" y="0"/>
                </a:moveTo>
                <a:cubicBezTo>
                  <a:pt x="90984" y="18197"/>
                  <a:pt x="119772" y="30727"/>
                  <a:pt x="136477" y="54591"/>
                </a:cubicBezTo>
                <a:cubicBezTo>
                  <a:pt x="152977" y="78162"/>
                  <a:pt x="154674" y="109182"/>
                  <a:pt x="163773" y="136477"/>
                </a:cubicBezTo>
                <a:cubicBezTo>
                  <a:pt x="182608" y="192981"/>
                  <a:pt x="169441" y="165450"/>
                  <a:pt x="204716" y="218364"/>
                </a:cubicBezTo>
                <a:cubicBezTo>
                  <a:pt x="209265" y="241110"/>
                  <a:pt x="213332" y="263959"/>
                  <a:pt x="218364" y="286603"/>
                </a:cubicBezTo>
                <a:cubicBezTo>
                  <a:pt x="222433" y="304913"/>
                  <a:pt x="228657" y="322739"/>
                  <a:pt x="232012" y="341194"/>
                </a:cubicBezTo>
                <a:cubicBezTo>
                  <a:pt x="247104" y="424199"/>
                  <a:pt x="251590" y="501964"/>
                  <a:pt x="259307" y="586853"/>
                </a:cubicBezTo>
                <a:cubicBezTo>
                  <a:pt x="254758" y="636895"/>
                  <a:pt x="252300" y="687171"/>
                  <a:pt x="245659" y="736979"/>
                </a:cubicBezTo>
                <a:cubicBezTo>
                  <a:pt x="243180" y="755571"/>
                  <a:pt x="237402" y="773604"/>
                  <a:pt x="232012" y="791570"/>
                </a:cubicBezTo>
                <a:cubicBezTo>
                  <a:pt x="223744" y="819128"/>
                  <a:pt x="213815" y="846161"/>
                  <a:pt x="204716" y="873456"/>
                </a:cubicBezTo>
                <a:lnTo>
                  <a:pt x="191068" y="914400"/>
                </a:lnTo>
                <a:lnTo>
                  <a:pt x="163773" y="996286"/>
                </a:lnTo>
                <a:cubicBezTo>
                  <a:pt x="159224" y="1009934"/>
                  <a:pt x="158105" y="1025259"/>
                  <a:pt x="150125" y="1037229"/>
                </a:cubicBezTo>
                <a:cubicBezTo>
                  <a:pt x="141027" y="1050877"/>
                  <a:pt x="134428" y="1066575"/>
                  <a:pt x="122830" y="1078173"/>
                </a:cubicBezTo>
                <a:cubicBezTo>
                  <a:pt x="83721" y="1117282"/>
                  <a:pt x="85340" y="1096918"/>
                  <a:pt x="40943" y="1119116"/>
                </a:cubicBezTo>
                <a:cubicBezTo>
                  <a:pt x="26272" y="1126451"/>
                  <a:pt x="0" y="1146411"/>
                  <a:pt x="0" y="114641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5568287" y="4954137"/>
            <a:ext cx="668740" cy="1009935"/>
          </a:xfrm>
          <a:custGeom>
            <a:avLst/>
            <a:gdLst>
              <a:gd name="connsiteX0" fmla="*/ 54591 w 668740"/>
              <a:gd name="connsiteY0" fmla="*/ 0 h 1009935"/>
              <a:gd name="connsiteX1" fmla="*/ 27295 w 668740"/>
              <a:gd name="connsiteY1" fmla="*/ 68239 h 1009935"/>
              <a:gd name="connsiteX2" fmla="*/ 0 w 668740"/>
              <a:gd name="connsiteY2" fmla="*/ 150126 h 1009935"/>
              <a:gd name="connsiteX3" fmla="*/ 13647 w 668740"/>
              <a:gd name="connsiteY3" fmla="*/ 395785 h 1009935"/>
              <a:gd name="connsiteX4" fmla="*/ 27295 w 668740"/>
              <a:gd name="connsiteY4" fmla="*/ 436729 h 1009935"/>
              <a:gd name="connsiteX5" fmla="*/ 40943 w 668740"/>
              <a:gd name="connsiteY5" fmla="*/ 491320 h 1009935"/>
              <a:gd name="connsiteX6" fmla="*/ 68238 w 668740"/>
              <a:gd name="connsiteY6" fmla="*/ 573206 h 1009935"/>
              <a:gd name="connsiteX7" fmla="*/ 81886 w 668740"/>
              <a:gd name="connsiteY7" fmla="*/ 614150 h 1009935"/>
              <a:gd name="connsiteX8" fmla="*/ 122829 w 668740"/>
              <a:gd name="connsiteY8" fmla="*/ 641445 h 1009935"/>
              <a:gd name="connsiteX9" fmla="*/ 177420 w 668740"/>
              <a:gd name="connsiteY9" fmla="*/ 723332 h 1009935"/>
              <a:gd name="connsiteX10" fmla="*/ 245659 w 668740"/>
              <a:gd name="connsiteY10" fmla="*/ 805218 h 1009935"/>
              <a:gd name="connsiteX11" fmla="*/ 368489 w 668740"/>
              <a:gd name="connsiteY11" fmla="*/ 873457 h 1009935"/>
              <a:gd name="connsiteX12" fmla="*/ 409432 w 668740"/>
              <a:gd name="connsiteY12" fmla="*/ 900753 h 1009935"/>
              <a:gd name="connsiteX13" fmla="*/ 491319 w 668740"/>
              <a:gd name="connsiteY13" fmla="*/ 928048 h 1009935"/>
              <a:gd name="connsiteX14" fmla="*/ 573206 w 668740"/>
              <a:gd name="connsiteY14" fmla="*/ 955344 h 1009935"/>
              <a:gd name="connsiteX15" fmla="*/ 655092 w 668740"/>
              <a:gd name="connsiteY15" fmla="*/ 982639 h 1009935"/>
              <a:gd name="connsiteX16" fmla="*/ 668740 w 668740"/>
              <a:gd name="connsiteY16" fmla="*/ 1009935 h 10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8740" h="1009935">
                <a:moveTo>
                  <a:pt x="54591" y="0"/>
                </a:moveTo>
                <a:cubicBezTo>
                  <a:pt x="45492" y="22746"/>
                  <a:pt x="35667" y="45215"/>
                  <a:pt x="27295" y="68239"/>
                </a:cubicBezTo>
                <a:cubicBezTo>
                  <a:pt x="17462" y="95279"/>
                  <a:pt x="0" y="150126"/>
                  <a:pt x="0" y="150126"/>
                </a:cubicBezTo>
                <a:cubicBezTo>
                  <a:pt x="4549" y="232012"/>
                  <a:pt x="5872" y="314142"/>
                  <a:pt x="13647" y="395785"/>
                </a:cubicBezTo>
                <a:cubicBezTo>
                  <a:pt x="15011" y="410106"/>
                  <a:pt x="23343" y="422896"/>
                  <a:pt x="27295" y="436729"/>
                </a:cubicBezTo>
                <a:cubicBezTo>
                  <a:pt x="32448" y="454764"/>
                  <a:pt x="35553" y="473354"/>
                  <a:pt x="40943" y="491320"/>
                </a:cubicBezTo>
                <a:cubicBezTo>
                  <a:pt x="49210" y="518878"/>
                  <a:pt x="59140" y="545911"/>
                  <a:pt x="68238" y="573206"/>
                </a:cubicBezTo>
                <a:cubicBezTo>
                  <a:pt x="72787" y="586854"/>
                  <a:pt x="69916" y="606170"/>
                  <a:pt x="81886" y="614150"/>
                </a:cubicBezTo>
                <a:lnTo>
                  <a:pt x="122829" y="641445"/>
                </a:lnTo>
                <a:cubicBezTo>
                  <a:pt x="146814" y="713397"/>
                  <a:pt x="120626" y="655179"/>
                  <a:pt x="177420" y="723332"/>
                </a:cubicBezTo>
                <a:cubicBezTo>
                  <a:pt x="218919" y="773131"/>
                  <a:pt x="189003" y="761153"/>
                  <a:pt x="245659" y="805218"/>
                </a:cubicBezTo>
                <a:cubicBezTo>
                  <a:pt x="400579" y="925711"/>
                  <a:pt x="269646" y="824034"/>
                  <a:pt x="368489" y="873457"/>
                </a:cubicBezTo>
                <a:cubicBezTo>
                  <a:pt x="383160" y="880793"/>
                  <a:pt x="394443" y="894091"/>
                  <a:pt x="409432" y="900753"/>
                </a:cubicBezTo>
                <a:cubicBezTo>
                  <a:pt x="435724" y="912438"/>
                  <a:pt x="464023" y="918950"/>
                  <a:pt x="491319" y="928048"/>
                </a:cubicBezTo>
                <a:lnTo>
                  <a:pt x="573206" y="955344"/>
                </a:lnTo>
                <a:cubicBezTo>
                  <a:pt x="573207" y="955344"/>
                  <a:pt x="655091" y="982637"/>
                  <a:pt x="655092" y="982639"/>
                </a:cubicBezTo>
                <a:lnTo>
                  <a:pt x="668740" y="1009935"/>
                </a:lnTo>
              </a:path>
            </a:pathLst>
          </a:cu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 14"/>
          <p:cNvSpPr/>
          <p:nvPr/>
        </p:nvSpPr>
        <p:spPr>
          <a:xfrm>
            <a:off x="7096835" y="4954137"/>
            <a:ext cx="145203" cy="1132764"/>
          </a:xfrm>
          <a:custGeom>
            <a:avLst/>
            <a:gdLst>
              <a:gd name="connsiteX0" fmla="*/ 0 w 145203"/>
              <a:gd name="connsiteY0" fmla="*/ 0 h 1132764"/>
              <a:gd name="connsiteX1" fmla="*/ 40943 w 145203"/>
              <a:gd name="connsiteY1" fmla="*/ 68239 h 1132764"/>
              <a:gd name="connsiteX2" fmla="*/ 54591 w 145203"/>
              <a:gd name="connsiteY2" fmla="*/ 136478 h 1132764"/>
              <a:gd name="connsiteX3" fmla="*/ 81887 w 145203"/>
              <a:gd name="connsiteY3" fmla="*/ 218364 h 1132764"/>
              <a:gd name="connsiteX4" fmla="*/ 109182 w 145203"/>
              <a:gd name="connsiteY4" fmla="*/ 300251 h 1132764"/>
              <a:gd name="connsiteX5" fmla="*/ 122830 w 145203"/>
              <a:gd name="connsiteY5" fmla="*/ 341194 h 1132764"/>
              <a:gd name="connsiteX6" fmla="*/ 122830 w 145203"/>
              <a:gd name="connsiteY6" fmla="*/ 859809 h 1132764"/>
              <a:gd name="connsiteX7" fmla="*/ 81887 w 145203"/>
              <a:gd name="connsiteY7" fmla="*/ 996287 h 1132764"/>
              <a:gd name="connsiteX8" fmla="*/ 54591 w 145203"/>
              <a:gd name="connsiteY8" fmla="*/ 1037230 h 1132764"/>
              <a:gd name="connsiteX9" fmla="*/ 27296 w 145203"/>
              <a:gd name="connsiteY9" fmla="*/ 1132764 h 113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203" h="1132764">
                <a:moveTo>
                  <a:pt x="0" y="0"/>
                </a:moveTo>
                <a:cubicBezTo>
                  <a:pt x="13648" y="22746"/>
                  <a:pt x="31091" y="43610"/>
                  <a:pt x="40943" y="68239"/>
                </a:cubicBezTo>
                <a:cubicBezTo>
                  <a:pt x="49558" y="89777"/>
                  <a:pt x="48487" y="114099"/>
                  <a:pt x="54591" y="136478"/>
                </a:cubicBezTo>
                <a:cubicBezTo>
                  <a:pt x="62162" y="164236"/>
                  <a:pt x="72789" y="191069"/>
                  <a:pt x="81887" y="218364"/>
                </a:cubicBezTo>
                <a:lnTo>
                  <a:pt x="109182" y="300251"/>
                </a:lnTo>
                <a:lnTo>
                  <a:pt x="122830" y="341194"/>
                </a:lnTo>
                <a:cubicBezTo>
                  <a:pt x="158814" y="557096"/>
                  <a:pt x="145808" y="446215"/>
                  <a:pt x="122830" y="859809"/>
                </a:cubicBezTo>
                <a:cubicBezTo>
                  <a:pt x="121674" y="880614"/>
                  <a:pt x="85247" y="991247"/>
                  <a:pt x="81887" y="996287"/>
                </a:cubicBezTo>
                <a:cubicBezTo>
                  <a:pt x="72788" y="1009935"/>
                  <a:pt x="61253" y="1022241"/>
                  <a:pt x="54591" y="1037230"/>
                </a:cubicBezTo>
                <a:cubicBezTo>
                  <a:pt x="25858" y="1101880"/>
                  <a:pt x="27296" y="1093752"/>
                  <a:pt x="27296" y="1132764"/>
                </a:cubicBezTo>
              </a:path>
            </a:pathLst>
          </a:cu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79512" y="4725144"/>
            <a:ext cx="2664296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No entanto, em geral, a localização horizontal das estruturas é bem estimada</a:t>
            </a:r>
            <a:endParaRPr lang="pt-BR" sz="2400" dirty="0"/>
          </a:p>
        </p:txBody>
      </p:sp>
      <p:cxnSp>
        <p:nvCxnSpPr>
          <p:cNvPr id="18" name="Conector reto 17"/>
          <p:cNvCxnSpPr/>
          <p:nvPr/>
        </p:nvCxnSpPr>
        <p:spPr>
          <a:xfrm>
            <a:off x="5652120" y="4509120"/>
            <a:ext cx="0" cy="201622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7092280" y="4509120"/>
            <a:ext cx="0" cy="201622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107504" y="3789040"/>
            <a:ext cx="396044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Interpretação errada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67784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" r="6364"/>
          <a:stretch/>
        </p:blipFill>
        <p:spPr>
          <a:xfrm>
            <a:off x="4237164" y="1836907"/>
            <a:ext cx="4860000" cy="2744221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"/>
          <a:stretch/>
        </p:blipFill>
        <p:spPr>
          <a:xfrm>
            <a:off x="35497" y="1501469"/>
            <a:ext cx="4208957" cy="3358124"/>
          </a:xfrm>
        </p:spPr>
      </p:pic>
      <p:sp>
        <p:nvSpPr>
          <p:cNvPr id="16" name="CaixaDeTexto 15"/>
          <p:cNvSpPr txBox="1"/>
          <p:nvPr/>
        </p:nvSpPr>
        <p:spPr>
          <a:xfrm>
            <a:off x="1616192" y="5013176"/>
            <a:ext cx="59081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Na prática, a </a:t>
            </a:r>
            <a:r>
              <a:rPr lang="pt-BR" sz="2800" dirty="0" err="1" smtClean="0"/>
              <a:t>Deconvolução</a:t>
            </a:r>
            <a:r>
              <a:rPr lang="pt-BR" sz="2800" dirty="0" smtClean="0"/>
              <a:t> de Euler é utilizada em situações geológicas mais complexas que estas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6727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19176" y="4667652"/>
            <a:ext cx="2088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 smtClean="0"/>
              <a:t>?</a:t>
            </a:r>
            <a:endParaRPr lang="pt-BR" sz="9600" dirty="0"/>
          </a:p>
        </p:txBody>
      </p:sp>
      <p:cxnSp>
        <p:nvCxnSpPr>
          <p:cNvPr id="12" name="Conector reto 11"/>
          <p:cNvCxnSpPr/>
          <p:nvPr/>
        </p:nvCxnSpPr>
        <p:spPr>
          <a:xfrm>
            <a:off x="1835696" y="4810800"/>
            <a:ext cx="565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33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519176" y="4667652"/>
            <a:ext cx="2088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 smtClean="0"/>
              <a:t>?</a:t>
            </a:r>
            <a:endParaRPr lang="pt-BR" sz="96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1835696" y="4810800"/>
            <a:ext cx="565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67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20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33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50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51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=3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2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28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1856096" y="4804012"/>
            <a:ext cx="600501" cy="1050878"/>
          </a:xfrm>
          <a:custGeom>
            <a:avLst/>
            <a:gdLst>
              <a:gd name="connsiteX0" fmla="*/ 0 w 600501"/>
              <a:gd name="connsiteY0" fmla="*/ 0 h 1050878"/>
              <a:gd name="connsiteX1" fmla="*/ 0 w 600501"/>
              <a:gd name="connsiteY1" fmla="*/ 0 h 1050878"/>
              <a:gd name="connsiteX2" fmla="*/ 68238 w 600501"/>
              <a:gd name="connsiteY2" fmla="*/ 95534 h 1050878"/>
              <a:gd name="connsiteX3" fmla="*/ 150125 w 600501"/>
              <a:gd name="connsiteY3" fmla="*/ 150125 h 1050878"/>
              <a:gd name="connsiteX4" fmla="*/ 191068 w 600501"/>
              <a:gd name="connsiteY4" fmla="*/ 191069 h 1050878"/>
              <a:gd name="connsiteX5" fmla="*/ 232011 w 600501"/>
              <a:gd name="connsiteY5" fmla="*/ 272955 h 1050878"/>
              <a:gd name="connsiteX6" fmla="*/ 259307 w 600501"/>
              <a:gd name="connsiteY6" fmla="*/ 354842 h 1050878"/>
              <a:gd name="connsiteX7" fmla="*/ 272955 w 600501"/>
              <a:gd name="connsiteY7" fmla="*/ 409433 h 1050878"/>
              <a:gd name="connsiteX8" fmla="*/ 300250 w 600501"/>
              <a:gd name="connsiteY8" fmla="*/ 450376 h 1050878"/>
              <a:gd name="connsiteX9" fmla="*/ 327546 w 600501"/>
              <a:gd name="connsiteY9" fmla="*/ 532263 h 1050878"/>
              <a:gd name="connsiteX10" fmla="*/ 341194 w 600501"/>
              <a:gd name="connsiteY10" fmla="*/ 573206 h 1050878"/>
              <a:gd name="connsiteX11" fmla="*/ 368489 w 600501"/>
              <a:gd name="connsiteY11" fmla="*/ 614149 h 1050878"/>
              <a:gd name="connsiteX12" fmla="*/ 409432 w 600501"/>
              <a:gd name="connsiteY12" fmla="*/ 655092 h 1050878"/>
              <a:gd name="connsiteX13" fmla="*/ 423080 w 600501"/>
              <a:gd name="connsiteY13" fmla="*/ 696036 h 1050878"/>
              <a:gd name="connsiteX14" fmla="*/ 436728 w 600501"/>
              <a:gd name="connsiteY14" fmla="*/ 777922 h 1050878"/>
              <a:gd name="connsiteX15" fmla="*/ 464023 w 600501"/>
              <a:gd name="connsiteY15" fmla="*/ 832513 h 1050878"/>
              <a:gd name="connsiteX16" fmla="*/ 545910 w 600501"/>
              <a:gd name="connsiteY16" fmla="*/ 955343 h 1050878"/>
              <a:gd name="connsiteX17" fmla="*/ 573205 w 600501"/>
              <a:gd name="connsiteY17" fmla="*/ 996287 h 1050878"/>
              <a:gd name="connsiteX18" fmla="*/ 600501 w 600501"/>
              <a:gd name="connsiteY18" fmla="*/ 1050878 h 1050878"/>
              <a:gd name="connsiteX19" fmla="*/ 600501 w 600501"/>
              <a:gd name="connsiteY19" fmla="*/ 1050878 h 105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501" h="1050878">
                <a:moveTo>
                  <a:pt x="0" y="0"/>
                </a:moveTo>
                <a:lnTo>
                  <a:pt x="0" y="0"/>
                </a:lnTo>
                <a:cubicBezTo>
                  <a:pt x="22746" y="31845"/>
                  <a:pt x="40566" y="67862"/>
                  <a:pt x="68238" y="95534"/>
                </a:cubicBezTo>
                <a:cubicBezTo>
                  <a:pt x="91435" y="118731"/>
                  <a:pt x="126928" y="126928"/>
                  <a:pt x="150125" y="150125"/>
                </a:cubicBezTo>
                <a:lnTo>
                  <a:pt x="191068" y="191069"/>
                </a:lnTo>
                <a:cubicBezTo>
                  <a:pt x="240844" y="340393"/>
                  <a:pt x="161458" y="114211"/>
                  <a:pt x="232011" y="272955"/>
                </a:cubicBezTo>
                <a:cubicBezTo>
                  <a:pt x="243696" y="299247"/>
                  <a:pt x="252329" y="326929"/>
                  <a:pt x="259307" y="354842"/>
                </a:cubicBezTo>
                <a:cubicBezTo>
                  <a:pt x="263856" y="373039"/>
                  <a:pt x="265566" y="392193"/>
                  <a:pt x="272955" y="409433"/>
                </a:cubicBezTo>
                <a:cubicBezTo>
                  <a:pt x="279416" y="424509"/>
                  <a:pt x="293588" y="435387"/>
                  <a:pt x="300250" y="450376"/>
                </a:cubicBezTo>
                <a:cubicBezTo>
                  <a:pt x="311935" y="476668"/>
                  <a:pt x="318447" y="504967"/>
                  <a:pt x="327546" y="532263"/>
                </a:cubicBezTo>
                <a:cubicBezTo>
                  <a:pt x="332095" y="545911"/>
                  <a:pt x="333214" y="561236"/>
                  <a:pt x="341194" y="573206"/>
                </a:cubicBezTo>
                <a:cubicBezTo>
                  <a:pt x="350292" y="586854"/>
                  <a:pt x="357988" y="601548"/>
                  <a:pt x="368489" y="614149"/>
                </a:cubicBezTo>
                <a:cubicBezTo>
                  <a:pt x="380845" y="628976"/>
                  <a:pt x="395784" y="641444"/>
                  <a:pt x="409432" y="655092"/>
                </a:cubicBezTo>
                <a:cubicBezTo>
                  <a:pt x="413981" y="668740"/>
                  <a:pt x="419959" y="681992"/>
                  <a:pt x="423080" y="696036"/>
                </a:cubicBezTo>
                <a:cubicBezTo>
                  <a:pt x="429083" y="723049"/>
                  <a:pt x="428777" y="751417"/>
                  <a:pt x="436728" y="777922"/>
                </a:cubicBezTo>
                <a:cubicBezTo>
                  <a:pt x="442574" y="797409"/>
                  <a:pt x="453556" y="815067"/>
                  <a:pt x="464023" y="832513"/>
                </a:cubicBezTo>
                <a:cubicBezTo>
                  <a:pt x="464048" y="832555"/>
                  <a:pt x="532249" y="934851"/>
                  <a:pt x="545910" y="955343"/>
                </a:cubicBezTo>
                <a:cubicBezTo>
                  <a:pt x="555009" y="968991"/>
                  <a:pt x="568018" y="980726"/>
                  <a:pt x="573205" y="996287"/>
                </a:cubicBezTo>
                <a:cubicBezTo>
                  <a:pt x="588888" y="1043334"/>
                  <a:pt x="576681" y="1027058"/>
                  <a:pt x="600501" y="1050878"/>
                </a:cubicBezTo>
                <a:lnTo>
                  <a:pt x="600501" y="1050878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2579427" y="4612943"/>
            <a:ext cx="1146464" cy="776601"/>
          </a:xfrm>
          <a:custGeom>
            <a:avLst/>
            <a:gdLst>
              <a:gd name="connsiteX0" fmla="*/ 0 w 1146464"/>
              <a:gd name="connsiteY0" fmla="*/ 177421 h 776601"/>
              <a:gd name="connsiteX1" fmla="*/ 0 w 1146464"/>
              <a:gd name="connsiteY1" fmla="*/ 177421 h 776601"/>
              <a:gd name="connsiteX2" fmla="*/ 13648 w 1146464"/>
              <a:gd name="connsiteY2" fmla="*/ 464024 h 776601"/>
              <a:gd name="connsiteX3" fmla="*/ 40943 w 1146464"/>
              <a:gd name="connsiteY3" fmla="*/ 545911 h 776601"/>
              <a:gd name="connsiteX4" fmla="*/ 95534 w 1146464"/>
              <a:gd name="connsiteY4" fmla="*/ 627797 h 776601"/>
              <a:gd name="connsiteX5" fmla="*/ 177421 w 1146464"/>
              <a:gd name="connsiteY5" fmla="*/ 682388 h 776601"/>
              <a:gd name="connsiteX6" fmla="*/ 259307 w 1146464"/>
              <a:gd name="connsiteY6" fmla="*/ 709684 h 776601"/>
              <a:gd name="connsiteX7" fmla="*/ 382137 w 1146464"/>
              <a:gd name="connsiteY7" fmla="*/ 736979 h 776601"/>
              <a:gd name="connsiteX8" fmla="*/ 614149 w 1146464"/>
              <a:gd name="connsiteY8" fmla="*/ 750627 h 776601"/>
              <a:gd name="connsiteX9" fmla="*/ 696036 w 1146464"/>
              <a:gd name="connsiteY9" fmla="*/ 723332 h 776601"/>
              <a:gd name="connsiteX10" fmla="*/ 736979 w 1146464"/>
              <a:gd name="connsiteY10" fmla="*/ 709684 h 776601"/>
              <a:gd name="connsiteX11" fmla="*/ 777922 w 1146464"/>
              <a:gd name="connsiteY11" fmla="*/ 668741 h 776601"/>
              <a:gd name="connsiteX12" fmla="*/ 859809 w 1146464"/>
              <a:gd name="connsiteY12" fmla="*/ 614150 h 776601"/>
              <a:gd name="connsiteX13" fmla="*/ 914400 w 1146464"/>
              <a:gd name="connsiteY13" fmla="*/ 559558 h 776601"/>
              <a:gd name="connsiteX14" fmla="*/ 968991 w 1146464"/>
              <a:gd name="connsiteY14" fmla="*/ 477672 h 776601"/>
              <a:gd name="connsiteX15" fmla="*/ 996286 w 1146464"/>
              <a:gd name="connsiteY15" fmla="*/ 395785 h 776601"/>
              <a:gd name="connsiteX16" fmla="*/ 1078173 w 1146464"/>
              <a:gd name="connsiteY16" fmla="*/ 327547 h 776601"/>
              <a:gd name="connsiteX17" fmla="*/ 1119116 w 1146464"/>
              <a:gd name="connsiteY17" fmla="*/ 245660 h 776601"/>
              <a:gd name="connsiteX18" fmla="*/ 1146412 w 1146464"/>
              <a:gd name="connsiteY18" fmla="*/ 191069 h 776601"/>
              <a:gd name="connsiteX19" fmla="*/ 887104 w 1146464"/>
              <a:gd name="connsiteY19" fmla="*/ 54591 h 776601"/>
              <a:gd name="connsiteX20" fmla="*/ 600501 w 1146464"/>
              <a:gd name="connsiteY20" fmla="*/ 0 h 776601"/>
              <a:gd name="connsiteX21" fmla="*/ 327546 w 1146464"/>
              <a:gd name="connsiteY21" fmla="*/ 13648 h 776601"/>
              <a:gd name="connsiteX22" fmla="*/ 0 w 1146464"/>
              <a:gd name="connsiteY22" fmla="*/ 177421 h 77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46464" h="776601">
                <a:moveTo>
                  <a:pt x="0" y="177421"/>
                </a:moveTo>
                <a:lnTo>
                  <a:pt x="0" y="177421"/>
                </a:lnTo>
                <a:cubicBezTo>
                  <a:pt x="4549" y="272955"/>
                  <a:pt x="3086" y="368966"/>
                  <a:pt x="13648" y="464024"/>
                </a:cubicBezTo>
                <a:cubicBezTo>
                  <a:pt x="16825" y="492620"/>
                  <a:pt x="24983" y="521971"/>
                  <a:pt x="40943" y="545911"/>
                </a:cubicBezTo>
                <a:cubicBezTo>
                  <a:pt x="59140" y="573206"/>
                  <a:pt x="68239" y="609600"/>
                  <a:pt x="95534" y="627797"/>
                </a:cubicBezTo>
                <a:cubicBezTo>
                  <a:pt x="122830" y="645994"/>
                  <a:pt x="146299" y="672014"/>
                  <a:pt x="177421" y="682388"/>
                </a:cubicBezTo>
                <a:cubicBezTo>
                  <a:pt x="204716" y="691487"/>
                  <a:pt x="230927" y="704954"/>
                  <a:pt x="259307" y="709684"/>
                </a:cubicBezTo>
                <a:cubicBezTo>
                  <a:pt x="355384" y="725697"/>
                  <a:pt x="314942" y="714582"/>
                  <a:pt x="382137" y="736979"/>
                </a:cubicBezTo>
                <a:cubicBezTo>
                  <a:pt x="471081" y="796277"/>
                  <a:pt x="426675" y="778748"/>
                  <a:pt x="614149" y="750627"/>
                </a:cubicBezTo>
                <a:cubicBezTo>
                  <a:pt x="642603" y="746359"/>
                  <a:pt x="668740" y="732430"/>
                  <a:pt x="696036" y="723332"/>
                </a:cubicBezTo>
                <a:lnTo>
                  <a:pt x="736979" y="709684"/>
                </a:lnTo>
                <a:cubicBezTo>
                  <a:pt x="750627" y="696036"/>
                  <a:pt x="762687" y="680590"/>
                  <a:pt x="777922" y="668741"/>
                </a:cubicBezTo>
                <a:cubicBezTo>
                  <a:pt x="803817" y="648601"/>
                  <a:pt x="859809" y="614150"/>
                  <a:pt x="859809" y="614150"/>
                </a:cubicBezTo>
                <a:cubicBezTo>
                  <a:pt x="896203" y="504967"/>
                  <a:pt x="841612" y="632346"/>
                  <a:pt x="914400" y="559558"/>
                </a:cubicBezTo>
                <a:cubicBezTo>
                  <a:pt x="937597" y="536361"/>
                  <a:pt x="958617" y="508794"/>
                  <a:pt x="968991" y="477672"/>
                </a:cubicBezTo>
                <a:cubicBezTo>
                  <a:pt x="978089" y="450376"/>
                  <a:pt x="975941" y="416130"/>
                  <a:pt x="996286" y="395785"/>
                </a:cubicBezTo>
                <a:cubicBezTo>
                  <a:pt x="1048828" y="343244"/>
                  <a:pt x="1021171" y="365548"/>
                  <a:pt x="1078173" y="327547"/>
                </a:cubicBezTo>
                <a:cubicBezTo>
                  <a:pt x="1156404" y="210200"/>
                  <a:pt x="1062609" y="358674"/>
                  <a:pt x="1119116" y="245660"/>
                </a:cubicBezTo>
                <a:cubicBezTo>
                  <a:pt x="1148936" y="186021"/>
                  <a:pt x="1146412" y="225255"/>
                  <a:pt x="1146412" y="191069"/>
                </a:cubicBezTo>
                <a:lnTo>
                  <a:pt x="887104" y="54591"/>
                </a:lnTo>
                <a:lnTo>
                  <a:pt x="600501" y="0"/>
                </a:lnTo>
                <a:lnTo>
                  <a:pt x="327546" y="13648"/>
                </a:lnTo>
                <a:lnTo>
                  <a:pt x="0" y="177421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4176215" y="4626591"/>
            <a:ext cx="2825086" cy="1637731"/>
          </a:xfrm>
          <a:custGeom>
            <a:avLst/>
            <a:gdLst>
              <a:gd name="connsiteX0" fmla="*/ 0 w 2825086"/>
              <a:gd name="connsiteY0" fmla="*/ 150125 h 1637731"/>
              <a:gd name="connsiteX1" fmla="*/ 0 w 2825086"/>
              <a:gd name="connsiteY1" fmla="*/ 150125 h 1637731"/>
              <a:gd name="connsiteX2" fmla="*/ 95534 w 2825086"/>
              <a:gd name="connsiteY2" fmla="*/ 218364 h 1637731"/>
              <a:gd name="connsiteX3" fmla="*/ 109182 w 2825086"/>
              <a:gd name="connsiteY3" fmla="*/ 259308 h 1637731"/>
              <a:gd name="connsiteX4" fmla="*/ 122830 w 2825086"/>
              <a:gd name="connsiteY4" fmla="*/ 614149 h 1637731"/>
              <a:gd name="connsiteX5" fmla="*/ 150125 w 2825086"/>
              <a:gd name="connsiteY5" fmla="*/ 696036 h 1637731"/>
              <a:gd name="connsiteX6" fmla="*/ 204716 w 2825086"/>
              <a:gd name="connsiteY6" fmla="*/ 777922 h 1637731"/>
              <a:gd name="connsiteX7" fmla="*/ 286603 w 2825086"/>
              <a:gd name="connsiteY7" fmla="*/ 805218 h 1637731"/>
              <a:gd name="connsiteX8" fmla="*/ 382137 w 2825086"/>
              <a:gd name="connsiteY8" fmla="*/ 859809 h 1637731"/>
              <a:gd name="connsiteX9" fmla="*/ 464024 w 2825086"/>
              <a:gd name="connsiteY9" fmla="*/ 914400 h 1637731"/>
              <a:gd name="connsiteX10" fmla="*/ 586854 w 2825086"/>
              <a:gd name="connsiteY10" fmla="*/ 941696 h 1637731"/>
              <a:gd name="connsiteX11" fmla="*/ 600501 w 2825086"/>
              <a:gd name="connsiteY11" fmla="*/ 1146412 h 1637731"/>
              <a:gd name="connsiteX12" fmla="*/ 573206 w 2825086"/>
              <a:gd name="connsiteY12" fmla="*/ 1228299 h 1637731"/>
              <a:gd name="connsiteX13" fmla="*/ 559558 w 2825086"/>
              <a:gd name="connsiteY13" fmla="*/ 1269242 h 1637731"/>
              <a:gd name="connsiteX14" fmla="*/ 545910 w 2825086"/>
              <a:gd name="connsiteY14" fmla="*/ 1310185 h 1637731"/>
              <a:gd name="connsiteX15" fmla="*/ 532263 w 2825086"/>
              <a:gd name="connsiteY15" fmla="*/ 1378424 h 1637731"/>
              <a:gd name="connsiteX16" fmla="*/ 518615 w 2825086"/>
              <a:gd name="connsiteY16" fmla="*/ 1419367 h 1637731"/>
              <a:gd name="connsiteX17" fmla="*/ 518615 w 2825086"/>
              <a:gd name="connsiteY17" fmla="*/ 1624084 h 1637731"/>
              <a:gd name="connsiteX18" fmla="*/ 1009934 w 2825086"/>
              <a:gd name="connsiteY18" fmla="*/ 1637731 h 1637731"/>
              <a:gd name="connsiteX19" fmla="*/ 1050878 w 2825086"/>
              <a:gd name="connsiteY19" fmla="*/ 1241946 h 1637731"/>
              <a:gd name="connsiteX20" fmla="*/ 1091821 w 2825086"/>
              <a:gd name="connsiteY20" fmla="*/ 805218 h 1637731"/>
              <a:gd name="connsiteX21" fmla="*/ 1282889 w 2825086"/>
              <a:gd name="connsiteY21" fmla="*/ 450376 h 1637731"/>
              <a:gd name="connsiteX22" fmla="*/ 1501254 w 2825086"/>
              <a:gd name="connsiteY22" fmla="*/ 313899 h 1637731"/>
              <a:gd name="connsiteX23" fmla="*/ 1692322 w 2825086"/>
              <a:gd name="connsiteY23" fmla="*/ 259308 h 1637731"/>
              <a:gd name="connsiteX24" fmla="*/ 1951630 w 2825086"/>
              <a:gd name="connsiteY24" fmla="*/ 259308 h 1637731"/>
              <a:gd name="connsiteX25" fmla="*/ 1951630 w 2825086"/>
              <a:gd name="connsiteY25" fmla="*/ 614149 h 1637731"/>
              <a:gd name="connsiteX26" fmla="*/ 2210937 w 2825086"/>
              <a:gd name="connsiteY26" fmla="*/ 668740 h 1637731"/>
              <a:gd name="connsiteX27" fmla="*/ 2388358 w 2825086"/>
              <a:gd name="connsiteY27" fmla="*/ 736979 h 1637731"/>
              <a:gd name="connsiteX28" fmla="*/ 2674961 w 2825086"/>
              <a:gd name="connsiteY28" fmla="*/ 600502 h 1637731"/>
              <a:gd name="connsiteX29" fmla="*/ 2797791 w 2825086"/>
              <a:gd name="connsiteY29" fmla="*/ 354842 h 1637731"/>
              <a:gd name="connsiteX30" fmla="*/ 2825086 w 2825086"/>
              <a:gd name="connsiteY30" fmla="*/ 163773 h 1637731"/>
              <a:gd name="connsiteX31" fmla="*/ 2606722 w 2825086"/>
              <a:gd name="connsiteY31" fmla="*/ 40943 h 1637731"/>
              <a:gd name="connsiteX32" fmla="*/ 2265528 w 2825086"/>
              <a:gd name="connsiteY32" fmla="*/ 40943 h 1637731"/>
              <a:gd name="connsiteX33" fmla="*/ 1937982 w 2825086"/>
              <a:gd name="connsiteY33" fmla="*/ 136478 h 1637731"/>
              <a:gd name="connsiteX34" fmla="*/ 1460310 w 2825086"/>
              <a:gd name="connsiteY34" fmla="*/ 163773 h 1637731"/>
              <a:gd name="connsiteX35" fmla="*/ 1146412 w 2825086"/>
              <a:gd name="connsiteY35" fmla="*/ 382137 h 1637731"/>
              <a:gd name="connsiteX36" fmla="*/ 859809 w 2825086"/>
              <a:gd name="connsiteY36" fmla="*/ 191069 h 1637731"/>
              <a:gd name="connsiteX37" fmla="*/ 655092 w 2825086"/>
              <a:gd name="connsiteY37" fmla="*/ 40943 h 1637731"/>
              <a:gd name="connsiteX38" fmla="*/ 395785 w 2825086"/>
              <a:gd name="connsiteY38" fmla="*/ 0 h 1637731"/>
              <a:gd name="connsiteX39" fmla="*/ 122830 w 2825086"/>
              <a:gd name="connsiteY39" fmla="*/ 54591 h 1637731"/>
              <a:gd name="connsiteX40" fmla="*/ 0 w 2825086"/>
              <a:gd name="connsiteY40" fmla="*/ 150125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825086" h="1637731">
                <a:moveTo>
                  <a:pt x="0" y="150125"/>
                </a:moveTo>
                <a:lnTo>
                  <a:pt x="0" y="150125"/>
                </a:lnTo>
                <a:cubicBezTo>
                  <a:pt x="31845" y="172871"/>
                  <a:pt x="67862" y="190692"/>
                  <a:pt x="95534" y="218364"/>
                </a:cubicBezTo>
                <a:cubicBezTo>
                  <a:pt x="105707" y="228537"/>
                  <a:pt x="108192" y="244956"/>
                  <a:pt x="109182" y="259308"/>
                </a:cubicBezTo>
                <a:cubicBezTo>
                  <a:pt x="117326" y="377395"/>
                  <a:pt x="111782" y="496298"/>
                  <a:pt x="122830" y="614149"/>
                </a:cubicBezTo>
                <a:cubicBezTo>
                  <a:pt x="125516" y="642795"/>
                  <a:pt x="134165" y="672096"/>
                  <a:pt x="150125" y="696036"/>
                </a:cubicBezTo>
                <a:cubicBezTo>
                  <a:pt x="168322" y="723331"/>
                  <a:pt x="173595" y="767548"/>
                  <a:pt x="204716" y="777922"/>
                </a:cubicBezTo>
                <a:cubicBezTo>
                  <a:pt x="232012" y="787021"/>
                  <a:pt x="262663" y="789258"/>
                  <a:pt x="286603" y="805218"/>
                </a:cubicBezTo>
                <a:cubicBezTo>
                  <a:pt x="428239" y="899641"/>
                  <a:pt x="208976" y="755912"/>
                  <a:pt x="382137" y="859809"/>
                </a:cubicBezTo>
                <a:cubicBezTo>
                  <a:pt x="410267" y="876687"/>
                  <a:pt x="431665" y="909007"/>
                  <a:pt x="464024" y="914400"/>
                </a:cubicBezTo>
                <a:cubicBezTo>
                  <a:pt x="560101" y="930413"/>
                  <a:pt x="519658" y="919297"/>
                  <a:pt x="586854" y="941696"/>
                </a:cubicBezTo>
                <a:cubicBezTo>
                  <a:pt x="640940" y="1022826"/>
                  <a:pt x="627519" y="984305"/>
                  <a:pt x="600501" y="1146412"/>
                </a:cubicBezTo>
                <a:cubicBezTo>
                  <a:pt x="595771" y="1174793"/>
                  <a:pt x="582304" y="1201003"/>
                  <a:pt x="573206" y="1228299"/>
                </a:cubicBezTo>
                <a:lnTo>
                  <a:pt x="559558" y="1269242"/>
                </a:lnTo>
                <a:cubicBezTo>
                  <a:pt x="555009" y="1282890"/>
                  <a:pt x="548731" y="1296078"/>
                  <a:pt x="545910" y="1310185"/>
                </a:cubicBezTo>
                <a:cubicBezTo>
                  <a:pt x="541361" y="1332931"/>
                  <a:pt x="537889" y="1355920"/>
                  <a:pt x="532263" y="1378424"/>
                </a:cubicBezTo>
                <a:cubicBezTo>
                  <a:pt x="528774" y="1392380"/>
                  <a:pt x="519413" y="1405003"/>
                  <a:pt x="518615" y="1419367"/>
                </a:cubicBezTo>
                <a:cubicBezTo>
                  <a:pt x="514830" y="1487501"/>
                  <a:pt x="518615" y="1555845"/>
                  <a:pt x="518615" y="1624084"/>
                </a:cubicBezTo>
                <a:lnTo>
                  <a:pt x="1009934" y="1637731"/>
                </a:lnTo>
                <a:lnTo>
                  <a:pt x="1050878" y="1241946"/>
                </a:lnTo>
                <a:lnTo>
                  <a:pt x="1091821" y="805218"/>
                </a:lnTo>
                <a:lnTo>
                  <a:pt x="1282889" y="450376"/>
                </a:lnTo>
                <a:lnTo>
                  <a:pt x="1501254" y="313899"/>
                </a:lnTo>
                <a:lnTo>
                  <a:pt x="1692322" y="259308"/>
                </a:lnTo>
                <a:lnTo>
                  <a:pt x="1951630" y="259308"/>
                </a:lnTo>
                <a:lnTo>
                  <a:pt x="1951630" y="614149"/>
                </a:lnTo>
                <a:lnTo>
                  <a:pt x="2210937" y="668740"/>
                </a:lnTo>
                <a:lnTo>
                  <a:pt x="2388358" y="736979"/>
                </a:lnTo>
                <a:lnTo>
                  <a:pt x="2674961" y="600502"/>
                </a:lnTo>
                <a:lnTo>
                  <a:pt x="2797791" y="354842"/>
                </a:lnTo>
                <a:lnTo>
                  <a:pt x="2825086" y="163773"/>
                </a:lnTo>
                <a:lnTo>
                  <a:pt x="2606722" y="40943"/>
                </a:lnTo>
                <a:lnTo>
                  <a:pt x="2265528" y="40943"/>
                </a:lnTo>
                <a:lnTo>
                  <a:pt x="1937982" y="136478"/>
                </a:lnTo>
                <a:lnTo>
                  <a:pt x="1460310" y="163773"/>
                </a:lnTo>
                <a:lnTo>
                  <a:pt x="1146412" y="382137"/>
                </a:lnTo>
                <a:lnTo>
                  <a:pt x="859809" y="191069"/>
                </a:lnTo>
                <a:lnTo>
                  <a:pt x="655092" y="40943"/>
                </a:lnTo>
                <a:lnTo>
                  <a:pt x="395785" y="0"/>
                </a:lnTo>
                <a:lnTo>
                  <a:pt x="122830" y="54591"/>
                </a:lnTo>
                <a:lnTo>
                  <a:pt x="0" y="150125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86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1897039" y="4817660"/>
            <a:ext cx="5131558" cy="941695"/>
          </a:xfrm>
          <a:custGeom>
            <a:avLst/>
            <a:gdLst>
              <a:gd name="connsiteX0" fmla="*/ 0 w 5131558"/>
              <a:gd name="connsiteY0" fmla="*/ 13647 h 941695"/>
              <a:gd name="connsiteX1" fmla="*/ 423080 w 5131558"/>
              <a:gd name="connsiteY1" fmla="*/ 54591 h 941695"/>
              <a:gd name="connsiteX2" fmla="*/ 777922 w 5131558"/>
              <a:gd name="connsiteY2" fmla="*/ 477671 h 941695"/>
              <a:gd name="connsiteX3" fmla="*/ 1146412 w 5131558"/>
              <a:gd name="connsiteY3" fmla="*/ 614149 h 941695"/>
              <a:gd name="connsiteX4" fmla="*/ 1405719 w 5131558"/>
              <a:gd name="connsiteY4" fmla="*/ 504967 h 941695"/>
              <a:gd name="connsiteX5" fmla="*/ 2470245 w 5131558"/>
              <a:gd name="connsiteY5" fmla="*/ 655092 h 941695"/>
              <a:gd name="connsiteX6" fmla="*/ 3029803 w 5131558"/>
              <a:gd name="connsiteY6" fmla="*/ 941695 h 941695"/>
              <a:gd name="connsiteX7" fmla="*/ 3411940 w 5131558"/>
              <a:gd name="connsiteY7" fmla="*/ 723331 h 941695"/>
              <a:gd name="connsiteX8" fmla="*/ 3630304 w 5131558"/>
              <a:gd name="connsiteY8" fmla="*/ 313898 h 941695"/>
              <a:gd name="connsiteX9" fmla="*/ 3848668 w 5131558"/>
              <a:gd name="connsiteY9" fmla="*/ 122830 h 941695"/>
              <a:gd name="connsiteX10" fmla="*/ 4203510 w 5131558"/>
              <a:gd name="connsiteY10" fmla="*/ 122830 h 941695"/>
              <a:gd name="connsiteX11" fmla="*/ 4339988 w 5131558"/>
              <a:gd name="connsiteY11" fmla="*/ 491319 h 941695"/>
              <a:gd name="connsiteX12" fmla="*/ 4653886 w 5131558"/>
              <a:gd name="connsiteY12" fmla="*/ 545910 h 941695"/>
              <a:gd name="connsiteX13" fmla="*/ 5008728 w 5131558"/>
              <a:gd name="connsiteY13" fmla="*/ 395785 h 941695"/>
              <a:gd name="connsiteX14" fmla="*/ 5131558 w 5131558"/>
              <a:gd name="connsiteY14" fmla="*/ 0 h 941695"/>
              <a:gd name="connsiteX15" fmla="*/ 0 w 5131558"/>
              <a:gd name="connsiteY15" fmla="*/ 13647 h 94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31558" h="941695">
                <a:moveTo>
                  <a:pt x="0" y="13647"/>
                </a:moveTo>
                <a:lnTo>
                  <a:pt x="423080" y="54591"/>
                </a:lnTo>
                <a:lnTo>
                  <a:pt x="777922" y="477671"/>
                </a:lnTo>
                <a:lnTo>
                  <a:pt x="1146412" y="614149"/>
                </a:lnTo>
                <a:lnTo>
                  <a:pt x="1405719" y="504967"/>
                </a:lnTo>
                <a:lnTo>
                  <a:pt x="2470245" y="655092"/>
                </a:lnTo>
                <a:lnTo>
                  <a:pt x="3029803" y="941695"/>
                </a:lnTo>
                <a:lnTo>
                  <a:pt x="3411940" y="723331"/>
                </a:lnTo>
                <a:lnTo>
                  <a:pt x="3630304" y="313898"/>
                </a:lnTo>
                <a:lnTo>
                  <a:pt x="3848668" y="122830"/>
                </a:lnTo>
                <a:lnTo>
                  <a:pt x="4203510" y="122830"/>
                </a:lnTo>
                <a:lnTo>
                  <a:pt x="4339988" y="491319"/>
                </a:lnTo>
                <a:lnTo>
                  <a:pt x="4653886" y="545910"/>
                </a:lnTo>
                <a:lnTo>
                  <a:pt x="5008728" y="395785"/>
                </a:lnTo>
                <a:lnTo>
                  <a:pt x="5131558" y="0"/>
                </a:lnTo>
                <a:lnTo>
                  <a:pt x="0" y="13647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03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6823881" y="4763069"/>
            <a:ext cx="55887" cy="464024"/>
          </a:xfrm>
          <a:custGeom>
            <a:avLst/>
            <a:gdLst>
              <a:gd name="connsiteX0" fmla="*/ 0 w 55887"/>
              <a:gd name="connsiteY0" fmla="*/ 0 h 464024"/>
              <a:gd name="connsiteX1" fmla="*/ 0 w 55887"/>
              <a:gd name="connsiteY1" fmla="*/ 0 h 464024"/>
              <a:gd name="connsiteX2" fmla="*/ 27295 w 55887"/>
              <a:gd name="connsiteY2" fmla="*/ 232012 h 464024"/>
              <a:gd name="connsiteX3" fmla="*/ 54591 w 55887"/>
              <a:gd name="connsiteY3" fmla="*/ 341194 h 464024"/>
              <a:gd name="connsiteX4" fmla="*/ 54591 w 55887"/>
              <a:gd name="connsiteY4" fmla="*/ 464024 h 464024"/>
              <a:gd name="connsiteX5" fmla="*/ 54591 w 55887"/>
              <a:gd name="connsiteY5" fmla="*/ 464024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87" h="464024">
                <a:moveTo>
                  <a:pt x="0" y="0"/>
                </a:moveTo>
                <a:lnTo>
                  <a:pt x="0" y="0"/>
                </a:lnTo>
                <a:cubicBezTo>
                  <a:pt x="6972" y="76702"/>
                  <a:pt x="10442" y="156173"/>
                  <a:pt x="27295" y="232012"/>
                </a:cubicBezTo>
                <a:cubicBezTo>
                  <a:pt x="41916" y="297804"/>
                  <a:pt x="48382" y="254265"/>
                  <a:pt x="54591" y="341194"/>
                </a:cubicBezTo>
                <a:cubicBezTo>
                  <a:pt x="57508" y="382033"/>
                  <a:pt x="54591" y="423081"/>
                  <a:pt x="54591" y="464024"/>
                </a:cubicBezTo>
                <a:lnTo>
                  <a:pt x="54591" y="46402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6509982" y="4776716"/>
            <a:ext cx="40943" cy="641445"/>
          </a:xfrm>
          <a:custGeom>
            <a:avLst/>
            <a:gdLst>
              <a:gd name="connsiteX0" fmla="*/ 0 w 40943"/>
              <a:gd name="connsiteY0" fmla="*/ 0 h 641445"/>
              <a:gd name="connsiteX1" fmla="*/ 0 w 40943"/>
              <a:gd name="connsiteY1" fmla="*/ 0 h 641445"/>
              <a:gd name="connsiteX2" fmla="*/ 13648 w 40943"/>
              <a:gd name="connsiteY2" fmla="*/ 259308 h 641445"/>
              <a:gd name="connsiteX3" fmla="*/ 40943 w 40943"/>
              <a:gd name="connsiteY3" fmla="*/ 341194 h 641445"/>
              <a:gd name="connsiteX4" fmla="*/ 40943 w 40943"/>
              <a:gd name="connsiteY4" fmla="*/ 641445 h 641445"/>
              <a:gd name="connsiteX5" fmla="*/ 40943 w 40943"/>
              <a:gd name="connsiteY5" fmla="*/ 641445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943" h="641445">
                <a:moveTo>
                  <a:pt x="0" y="0"/>
                </a:moveTo>
                <a:lnTo>
                  <a:pt x="0" y="0"/>
                </a:lnTo>
                <a:cubicBezTo>
                  <a:pt x="4549" y="86436"/>
                  <a:pt x="3335" y="173369"/>
                  <a:pt x="13648" y="259308"/>
                </a:cubicBezTo>
                <a:cubicBezTo>
                  <a:pt x="17076" y="287875"/>
                  <a:pt x="40943" y="312422"/>
                  <a:pt x="40943" y="341194"/>
                </a:cubicBezTo>
                <a:lnTo>
                  <a:pt x="40943" y="641445"/>
                </a:lnTo>
                <a:lnTo>
                  <a:pt x="40943" y="641445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6264322" y="4790364"/>
            <a:ext cx="0" cy="491320"/>
          </a:xfrm>
          <a:custGeom>
            <a:avLst/>
            <a:gdLst>
              <a:gd name="connsiteX0" fmla="*/ 0 w 0"/>
              <a:gd name="connsiteY0" fmla="*/ 491320 h 491320"/>
              <a:gd name="connsiteX1" fmla="*/ 0 w 0"/>
              <a:gd name="connsiteY1" fmla="*/ 491320 h 491320"/>
              <a:gd name="connsiteX2" fmla="*/ 0 w 0"/>
              <a:gd name="connsiteY2" fmla="*/ 0 h 491320"/>
              <a:gd name="connsiteX3" fmla="*/ 0 w 0"/>
              <a:gd name="connsiteY3" fmla="*/ 0 h 49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491320">
                <a:moveTo>
                  <a:pt x="0" y="491320"/>
                </a:moveTo>
                <a:lnTo>
                  <a:pt x="0" y="49132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4993468" y="4804012"/>
            <a:ext cx="1011547" cy="1460310"/>
          </a:xfrm>
          <a:custGeom>
            <a:avLst/>
            <a:gdLst>
              <a:gd name="connsiteX0" fmla="*/ 1011547 w 1011547"/>
              <a:gd name="connsiteY0" fmla="*/ 0 h 1460310"/>
              <a:gd name="connsiteX1" fmla="*/ 1011547 w 1011547"/>
              <a:gd name="connsiteY1" fmla="*/ 0 h 1460310"/>
              <a:gd name="connsiteX2" fmla="*/ 738592 w 1011547"/>
              <a:gd name="connsiteY2" fmla="*/ 13648 h 1460310"/>
              <a:gd name="connsiteX3" fmla="*/ 656705 w 1011547"/>
              <a:gd name="connsiteY3" fmla="*/ 68239 h 1460310"/>
              <a:gd name="connsiteX4" fmla="*/ 561171 w 1011547"/>
              <a:gd name="connsiteY4" fmla="*/ 122830 h 1460310"/>
              <a:gd name="connsiteX5" fmla="*/ 533875 w 1011547"/>
              <a:gd name="connsiteY5" fmla="*/ 163773 h 1460310"/>
              <a:gd name="connsiteX6" fmla="*/ 411045 w 1011547"/>
              <a:gd name="connsiteY6" fmla="*/ 259307 h 1460310"/>
              <a:gd name="connsiteX7" fmla="*/ 383750 w 1011547"/>
              <a:gd name="connsiteY7" fmla="*/ 300251 h 1460310"/>
              <a:gd name="connsiteX8" fmla="*/ 342807 w 1011547"/>
              <a:gd name="connsiteY8" fmla="*/ 395785 h 1460310"/>
              <a:gd name="connsiteX9" fmla="*/ 301863 w 1011547"/>
              <a:gd name="connsiteY9" fmla="*/ 450376 h 1460310"/>
              <a:gd name="connsiteX10" fmla="*/ 274568 w 1011547"/>
              <a:gd name="connsiteY10" fmla="*/ 504967 h 1460310"/>
              <a:gd name="connsiteX11" fmla="*/ 247272 w 1011547"/>
              <a:gd name="connsiteY11" fmla="*/ 545910 h 1460310"/>
              <a:gd name="connsiteX12" fmla="*/ 219977 w 1011547"/>
              <a:gd name="connsiteY12" fmla="*/ 655092 h 1460310"/>
              <a:gd name="connsiteX13" fmla="*/ 206329 w 1011547"/>
              <a:gd name="connsiteY13" fmla="*/ 709684 h 1460310"/>
              <a:gd name="connsiteX14" fmla="*/ 179033 w 1011547"/>
              <a:gd name="connsiteY14" fmla="*/ 791570 h 1460310"/>
              <a:gd name="connsiteX15" fmla="*/ 151738 w 1011547"/>
              <a:gd name="connsiteY15" fmla="*/ 887104 h 1460310"/>
              <a:gd name="connsiteX16" fmla="*/ 124442 w 1011547"/>
              <a:gd name="connsiteY16" fmla="*/ 928048 h 1460310"/>
              <a:gd name="connsiteX17" fmla="*/ 97147 w 1011547"/>
              <a:gd name="connsiteY17" fmla="*/ 1037230 h 1460310"/>
              <a:gd name="connsiteX18" fmla="*/ 69851 w 1011547"/>
              <a:gd name="connsiteY18" fmla="*/ 1119116 h 1460310"/>
              <a:gd name="connsiteX19" fmla="*/ 42556 w 1011547"/>
              <a:gd name="connsiteY19" fmla="*/ 1160060 h 1460310"/>
              <a:gd name="connsiteX20" fmla="*/ 15260 w 1011547"/>
              <a:gd name="connsiteY20" fmla="*/ 1255594 h 1460310"/>
              <a:gd name="connsiteX21" fmla="*/ 1613 w 1011547"/>
              <a:gd name="connsiteY21" fmla="*/ 1296537 h 1460310"/>
              <a:gd name="connsiteX22" fmla="*/ 1613 w 1011547"/>
              <a:gd name="connsiteY22" fmla="*/ 1460310 h 1460310"/>
              <a:gd name="connsiteX23" fmla="*/ 1613 w 1011547"/>
              <a:gd name="connsiteY23" fmla="*/ 1460310 h 146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1547" h="1460310">
                <a:moveTo>
                  <a:pt x="1011547" y="0"/>
                </a:moveTo>
                <a:lnTo>
                  <a:pt x="1011547" y="0"/>
                </a:lnTo>
                <a:cubicBezTo>
                  <a:pt x="920562" y="4549"/>
                  <a:pt x="828051" y="-3556"/>
                  <a:pt x="738592" y="13648"/>
                </a:cubicBezTo>
                <a:cubicBezTo>
                  <a:pt x="706377" y="19843"/>
                  <a:pt x="684001" y="50042"/>
                  <a:pt x="656705" y="68239"/>
                </a:cubicBezTo>
                <a:cubicBezTo>
                  <a:pt x="598835" y="106819"/>
                  <a:pt x="630432" y="88199"/>
                  <a:pt x="561171" y="122830"/>
                </a:cubicBezTo>
                <a:cubicBezTo>
                  <a:pt x="552072" y="136478"/>
                  <a:pt x="546219" y="152972"/>
                  <a:pt x="533875" y="163773"/>
                </a:cubicBezTo>
                <a:cubicBezTo>
                  <a:pt x="440243" y="245701"/>
                  <a:pt x="472648" y="185383"/>
                  <a:pt x="411045" y="259307"/>
                </a:cubicBezTo>
                <a:cubicBezTo>
                  <a:pt x="400544" y="271908"/>
                  <a:pt x="391085" y="285580"/>
                  <a:pt x="383750" y="300251"/>
                </a:cubicBezTo>
                <a:cubicBezTo>
                  <a:pt x="337323" y="393106"/>
                  <a:pt x="413793" y="282207"/>
                  <a:pt x="342807" y="395785"/>
                </a:cubicBezTo>
                <a:cubicBezTo>
                  <a:pt x="330751" y="415074"/>
                  <a:pt x="313919" y="431087"/>
                  <a:pt x="301863" y="450376"/>
                </a:cubicBezTo>
                <a:cubicBezTo>
                  <a:pt x="291080" y="467628"/>
                  <a:pt x="284662" y="487303"/>
                  <a:pt x="274568" y="504967"/>
                </a:cubicBezTo>
                <a:cubicBezTo>
                  <a:pt x="266430" y="519208"/>
                  <a:pt x="256371" y="532262"/>
                  <a:pt x="247272" y="545910"/>
                </a:cubicBezTo>
                <a:lnTo>
                  <a:pt x="219977" y="655092"/>
                </a:lnTo>
                <a:cubicBezTo>
                  <a:pt x="215428" y="673289"/>
                  <a:pt x="212261" y="691889"/>
                  <a:pt x="206329" y="709684"/>
                </a:cubicBezTo>
                <a:cubicBezTo>
                  <a:pt x="197230" y="736979"/>
                  <a:pt x="186011" y="763657"/>
                  <a:pt x="179033" y="791570"/>
                </a:cubicBezTo>
                <a:cubicBezTo>
                  <a:pt x="174659" y="809066"/>
                  <a:pt x="161529" y="867521"/>
                  <a:pt x="151738" y="887104"/>
                </a:cubicBezTo>
                <a:cubicBezTo>
                  <a:pt x="144402" y="901775"/>
                  <a:pt x="133541" y="914400"/>
                  <a:pt x="124442" y="928048"/>
                </a:cubicBezTo>
                <a:cubicBezTo>
                  <a:pt x="83026" y="1052303"/>
                  <a:pt x="146566" y="856031"/>
                  <a:pt x="97147" y="1037230"/>
                </a:cubicBezTo>
                <a:cubicBezTo>
                  <a:pt x="89576" y="1064988"/>
                  <a:pt x="85810" y="1095176"/>
                  <a:pt x="69851" y="1119116"/>
                </a:cubicBezTo>
                <a:cubicBezTo>
                  <a:pt x="60753" y="1132764"/>
                  <a:pt x="49891" y="1145389"/>
                  <a:pt x="42556" y="1160060"/>
                </a:cubicBezTo>
                <a:cubicBezTo>
                  <a:pt x="31648" y="1181876"/>
                  <a:pt x="21091" y="1235186"/>
                  <a:pt x="15260" y="1255594"/>
                </a:cubicBezTo>
                <a:cubicBezTo>
                  <a:pt x="11308" y="1269426"/>
                  <a:pt x="2570" y="1282183"/>
                  <a:pt x="1613" y="1296537"/>
                </a:cubicBezTo>
                <a:cubicBezTo>
                  <a:pt x="-2018" y="1351007"/>
                  <a:pt x="1613" y="1405719"/>
                  <a:pt x="1613" y="1460310"/>
                </a:cubicBezTo>
                <a:lnTo>
                  <a:pt x="1613" y="146031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4640239" y="4776716"/>
            <a:ext cx="69582" cy="723332"/>
          </a:xfrm>
          <a:custGeom>
            <a:avLst/>
            <a:gdLst>
              <a:gd name="connsiteX0" fmla="*/ 0 w 69582"/>
              <a:gd name="connsiteY0" fmla="*/ 0 h 723332"/>
              <a:gd name="connsiteX1" fmla="*/ 0 w 69582"/>
              <a:gd name="connsiteY1" fmla="*/ 0 h 723332"/>
              <a:gd name="connsiteX2" fmla="*/ 27295 w 69582"/>
              <a:gd name="connsiteY2" fmla="*/ 477672 h 723332"/>
              <a:gd name="connsiteX3" fmla="*/ 68239 w 69582"/>
              <a:gd name="connsiteY3" fmla="*/ 614150 h 723332"/>
              <a:gd name="connsiteX4" fmla="*/ 68239 w 69582"/>
              <a:gd name="connsiteY4" fmla="*/ 723332 h 723332"/>
              <a:gd name="connsiteX5" fmla="*/ 68239 w 69582"/>
              <a:gd name="connsiteY5" fmla="*/ 723332 h 7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582" h="723332">
                <a:moveTo>
                  <a:pt x="0" y="0"/>
                </a:moveTo>
                <a:lnTo>
                  <a:pt x="0" y="0"/>
                </a:lnTo>
                <a:cubicBezTo>
                  <a:pt x="845" y="20288"/>
                  <a:pt x="10604" y="383088"/>
                  <a:pt x="27295" y="477672"/>
                </a:cubicBezTo>
                <a:cubicBezTo>
                  <a:pt x="34547" y="518769"/>
                  <a:pt x="64546" y="569838"/>
                  <a:pt x="68239" y="614150"/>
                </a:cubicBezTo>
                <a:cubicBezTo>
                  <a:pt x="71261" y="650418"/>
                  <a:pt x="68239" y="686938"/>
                  <a:pt x="68239" y="723332"/>
                </a:cubicBezTo>
                <a:lnTo>
                  <a:pt x="68239" y="723332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4326340" y="4817660"/>
            <a:ext cx="68239" cy="600501"/>
          </a:xfrm>
          <a:custGeom>
            <a:avLst/>
            <a:gdLst>
              <a:gd name="connsiteX0" fmla="*/ 0 w 68239"/>
              <a:gd name="connsiteY0" fmla="*/ 600501 h 600501"/>
              <a:gd name="connsiteX1" fmla="*/ 0 w 68239"/>
              <a:gd name="connsiteY1" fmla="*/ 600501 h 600501"/>
              <a:gd name="connsiteX2" fmla="*/ 68239 w 68239"/>
              <a:gd name="connsiteY2" fmla="*/ 313898 h 600501"/>
              <a:gd name="connsiteX3" fmla="*/ 68239 w 68239"/>
              <a:gd name="connsiteY3" fmla="*/ 0 h 600501"/>
              <a:gd name="connsiteX4" fmla="*/ 68239 w 68239"/>
              <a:gd name="connsiteY4" fmla="*/ 0 h 60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39" h="600501">
                <a:moveTo>
                  <a:pt x="0" y="600501"/>
                </a:moveTo>
                <a:lnTo>
                  <a:pt x="0" y="600501"/>
                </a:lnTo>
                <a:cubicBezTo>
                  <a:pt x="11262" y="559209"/>
                  <a:pt x="68239" y="363861"/>
                  <a:pt x="68239" y="313898"/>
                </a:cubicBezTo>
                <a:lnTo>
                  <a:pt x="68239" y="0"/>
                </a:lnTo>
                <a:lnTo>
                  <a:pt x="68239" y="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 14"/>
          <p:cNvSpPr/>
          <p:nvPr/>
        </p:nvSpPr>
        <p:spPr>
          <a:xfrm>
            <a:off x="3330054" y="4790364"/>
            <a:ext cx="382137" cy="518615"/>
          </a:xfrm>
          <a:custGeom>
            <a:avLst/>
            <a:gdLst>
              <a:gd name="connsiteX0" fmla="*/ 382137 w 382137"/>
              <a:gd name="connsiteY0" fmla="*/ 0 h 518615"/>
              <a:gd name="connsiteX1" fmla="*/ 382137 w 382137"/>
              <a:gd name="connsiteY1" fmla="*/ 0 h 518615"/>
              <a:gd name="connsiteX2" fmla="*/ 286603 w 382137"/>
              <a:gd name="connsiteY2" fmla="*/ 95535 h 518615"/>
              <a:gd name="connsiteX3" fmla="*/ 245659 w 382137"/>
              <a:gd name="connsiteY3" fmla="*/ 122830 h 518615"/>
              <a:gd name="connsiteX4" fmla="*/ 191068 w 382137"/>
              <a:gd name="connsiteY4" fmla="*/ 204717 h 518615"/>
              <a:gd name="connsiteX5" fmla="*/ 122830 w 382137"/>
              <a:gd name="connsiteY5" fmla="*/ 327546 h 518615"/>
              <a:gd name="connsiteX6" fmla="*/ 68239 w 382137"/>
              <a:gd name="connsiteY6" fmla="*/ 409433 h 518615"/>
              <a:gd name="connsiteX7" fmla="*/ 13647 w 382137"/>
              <a:gd name="connsiteY7" fmla="*/ 491320 h 518615"/>
              <a:gd name="connsiteX8" fmla="*/ 0 w 382137"/>
              <a:gd name="connsiteY8" fmla="*/ 518615 h 518615"/>
              <a:gd name="connsiteX9" fmla="*/ 0 w 382137"/>
              <a:gd name="connsiteY9" fmla="*/ 518615 h 518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2137" h="518615">
                <a:moveTo>
                  <a:pt x="382137" y="0"/>
                </a:moveTo>
                <a:lnTo>
                  <a:pt x="382137" y="0"/>
                </a:lnTo>
                <a:cubicBezTo>
                  <a:pt x="350292" y="31845"/>
                  <a:pt x="320078" y="65408"/>
                  <a:pt x="286603" y="95535"/>
                </a:cubicBezTo>
                <a:cubicBezTo>
                  <a:pt x="274411" y="106508"/>
                  <a:pt x="256460" y="110486"/>
                  <a:pt x="245659" y="122830"/>
                </a:cubicBezTo>
                <a:cubicBezTo>
                  <a:pt x="224056" y="147518"/>
                  <a:pt x="191068" y="204717"/>
                  <a:pt x="191068" y="204717"/>
                </a:cubicBezTo>
                <a:cubicBezTo>
                  <a:pt x="167048" y="276782"/>
                  <a:pt x="185401" y="233690"/>
                  <a:pt x="122830" y="327546"/>
                </a:cubicBezTo>
                <a:lnTo>
                  <a:pt x="68239" y="409433"/>
                </a:lnTo>
                <a:cubicBezTo>
                  <a:pt x="68235" y="409438"/>
                  <a:pt x="13650" y="491315"/>
                  <a:pt x="13647" y="491320"/>
                </a:cubicBezTo>
                <a:lnTo>
                  <a:pt x="0" y="518615"/>
                </a:lnTo>
                <a:lnTo>
                  <a:pt x="0" y="518615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orma livre 15"/>
          <p:cNvSpPr/>
          <p:nvPr/>
        </p:nvSpPr>
        <p:spPr>
          <a:xfrm>
            <a:off x="2975212" y="4831307"/>
            <a:ext cx="69097" cy="627797"/>
          </a:xfrm>
          <a:custGeom>
            <a:avLst/>
            <a:gdLst>
              <a:gd name="connsiteX0" fmla="*/ 0 w 69097"/>
              <a:gd name="connsiteY0" fmla="*/ 0 h 627797"/>
              <a:gd name="connsiteX1" fmla="*/ 0 w 69097"/>
              <a:gd name="connsiteY1" fmla="*/ 0 h 627797"/>
              <a:gd name="connsiteX2" fmla="*/ 13648 w 69097"/>
              <a:gd name="connsiteY2" fmla="*/ 218365 h 627797"/>
              <a:gd name="connsiteX3" fmla="*/ 27295 w 69097"/>
              <a:gd name="connsiteY3" fmla="*/ 272956 h 627797"/>
              <a:gd name="connsiteX4" fmla="*/ 54591 w 69097"/>
              <a:gd name="connsiteY4" fmla="*/ 423081 h 627797"/>
              <a:gd name="connsiteX5" fmla="*/ 68239 w 69097"/>
              <a:gd name="connsiteY5" fmla="*/ 614150 h 627797"/>
              <a:gd name="connsiteX6" fmla="*/ 68239 w 69097"/>
              <a:gd name="connsiteY6" fmla="*/ 627797 h 62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097" h="627797">
                <a:moveTo>
                  <a:pt x="0" y="0"/>
                </a:moveTo>
                <a:lnTo>
                  <a:pt x="0" y="0"/>
                </a:lnTo>
                <a:cubicBezTo>
                  <a:pt x="4549" y="72788"/>
                  <a:pt x="6391" y="145797"/>
                  <a:pt x="13648" y="218365"/>
                </a:cubicBezTo>
                <a:cubicBezTo>
                  <a:pt x="15514" y="237029"/>
                  <a:pt x="24211" y="254454"/>
                  <a:pt x="27295" y="272956"/>
                </a:cubicBezTo>
                <a:cubicBezTo>
                  <a:pt x="53014" y="427271"/>
                  <a:pt x="25310" y="335239"/>
                  <a:pt x="54591" y="423081"/>
                </a:cubicBezTo>
                <a:cubicBezTo>
                  <a:pt x="74222" y="540867"/>
                  <a:pt x="68239" y="477296"/>
                  <a:pt x="68239" y="614150"/>
                </a:cubicBezTo>
                <a:lnTo>
                  <a:pt x="68239" y="627797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orma livre 16"/>
          <p:cNvSpPr/>
          <p:nvPr/>
        </p:nvSpPr>
        <p:spPr>
          <a:xfrm>
            <a:off x="2674961" y="4776716"/>
            <a:ext cx="81887" cy="586854"/>
          </a:xfrm>
          <a:custGeom>
            <a:avLst/>
            <a:gdLst>
              <a:gd name="connsiteX0" fmla="*/ 0 w 81887"/>
              <a:gd name="connsiteY0" fmla="*/ 0 h 586854"/>
              <a:gd name="connsiteX1" fmla="*/ 0 w 81887"/>
              <a:gd name="connsiteY1" fmla="*/ 0 h 586854"/>
              <a:gd name="connsiteX2" fmla="*/ 13648 w 81887"/>
              <a:gd name="connsiteY2" fmla="*/ 218365 h 586854"/>
              <a:gd name="connsiteX3" fmla="*/ 40943 w 81887"/>
              <a:gd name="connsiteY3" fmla="*/ 395785 h 586854"/>
              <a:gd name="connsiteX4" fmla="*/ 54591 w 81887"/>
              <a:gd name="connsiteY4" fmla="*/ 450377 h 586854"/>
              <a:gd name="connsiteX5" fmla="*/ 68239 w 81887"/>
              <a:gd name="connsiteY5" fmla="*/ 545911 h 586854"/>
              <a:gd name="connsiteX6" fmla="*/ 81887 w 81887"/>
              <a:gd name="connsiteY6" fmla="*/ 586854 h 586854"/>
              <a:gd name="connsiteX7" fmla="*/ 81887 w 81887"/>
              <a:gd name="connsiteY7" fmla="*/ 586854 h 58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87" h="586854">
                <a:moveTo>
                  <a:pt x="0" y="0"/>
                </a:moveTo>
                <a:lnTo>
                  <a:pt x="0" y="0"/>
                </a:lnTo>
                <a:cubicBezTo>
                  <a:pt x="4549" y="72788"/>
                  <a:pt x="7330" y="145709"/>
                  <a:pt x="13648" y="218365"/>
                </a:cubicBezTo>
                <a:cubicBezTo>
                  <a:pt x="15664" y="241547"/>
                  <a:pt x="35381" y="367972"/>
                  <a:pt x="40943" y="395785"/>
                </a:cubicBezTo>
                <a:cubicBezTo>
                  <a:pt x="44622" y="414178"/>
                  <a:pt x="51236" y="431922"/>
                  <a:pt x="54591" y="450377"/>
                </a:cubicBezTo>
                <a:cubicBezTo>
                  <a:pt x="60345" y="482026"/>
                  <a:pt x="61930" y="514368"/>
                  <a:pt x="68239" y="545911"/>
                </a:cubicBezTo>
                <a:cubicBezTo>
                  <a:pt x="71060" y="560018"/>
                  <a:pt x="81887" y="586854"/>
                  <a:pt x="81887" y="586854"/>
                </a:cubicBezTo>
                <a:lnTo>
                  <a:pt x="81887" y="58685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24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9" name="Conector de seta reta 18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179512" y="6128275"/>
            <a:ext cx="1725167" cy="4690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Verdadeiro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3475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3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47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736158" y="4564285"/>
            <a:ext cx="56441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Como determinar a localização das fontes magnéticas a partir da anomalia de campo total observada?</a:t>
            </a:r>
            <a:endParaRPr lang="pt-BR" sz="2800" dirty="0"/>
          </a:p>
        </p:txBody>
      </p:sp>
      <p:sp>
        <p:nvSpPr>
          <p:cNvPr id="52" name="Elipse 51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8" name="Conector reto 67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68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0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55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75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=3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47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44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32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7668344" y="2420888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>
            <a:off x="7668344" y="2852936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>
            <a:off x="7668344" y="3284984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590445" y="1199654"/>
            <a:ext cx="1518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Posição horizontal dos diques dos diques</a:t>
            </a:r>
            <a:endParaRPr lang="pt-BR" sz="1600" dirty="0"/>
          </a:p>
        </p:txBody>
      </p:sp>
      <p:cxnSp>
        <p:nvCxnSpPr>
          <p:cNvPr id="11" name="Conector de seta reta 10"/>
          <p:cNvCxnSpPr/>
          <p:nvPr/>
        </p:nvCxnSpPr>
        <p:spPr>
          <a:xfrm rot="16200000" flipH="1" flipV="1">
            <a:off x="6362398" y="4546611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rot="16200000" flipH="1" flipV="1">
            <a:off x="4537483" y="4543637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rot="16200000" flipH="1" flipV="1">
            <a:off x="2844228" y="4543637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64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7668344" y="2420888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>
            <a:off x="7668344" y="2852936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>
            <a:off x="7668344" y="3284984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590445" y="1199654"/>
            <a:ext cx="1518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Posição horizontal dos diques dos diques</a:t>
            </a:r>
            <a:endParaRPr lang="pt-BR" sz="1600" dirty="0"/>
          </a:p>
        </p:txBody>
      </p:sp>
      <p:cxnSp>
        <p:nvCxnSpPr>
          <p:cNvPr id="11" name="Conector de seta reta 10"/>
          <p:cNvCxnSpPr/>
          <p:nvPr/>
        </p:nvCxnSpPr>
        <p:spPr>
          <a:xfrm rot="16200000" flipH="1" flipV="1">
            <a:off x="6362398" y="4546611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rot="16200000" flipH="1" flipV="1">
            <a:off x="4537483" y="4543637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rot="16200000" flipH="1" flipV="1">
            <a:off x="2844228" y="4543637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rot="16200000" flipH="1" flipV="1">
            <a:off x="2844228" y="2915141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rot="16200000" flipH="1" flipV="1">
            <a:off x="4572419" y="2555101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 rot="16200000" flipH="1" flipV="1">
            <a:off x="6372619" y="2054019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48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7668344" y="2420888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>
            <a:off x="7668344" y="2852936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>
            <a:off x="7668344" y="3284984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590445" y="1199654"/>
            <a:ext cx="1518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Posição horizontal dos diques dos diques</a:t>
            </a:r>
            <a:endParaRPr lang="pt-BR" sz="1600" dirty="0"/>
          </a:p>
        </p:txBody>
      </p:sp>
      <p:cxnSp>
        <p:nvCxnSpPr>
          <p:cNvPr id="11" name="Conector de seta reta 10"/>
          <p:cNvCxnSpPr/>
          <p:nvPr/>
        </p:nvCxnSpPr>
        <p:spPr>
          <a:xfrm rot="16200000" flipH="1" flipV="1">
            <a:off x="6362398" y="4546611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rot="16200000" flipH="1" flipV="1">
            <a:off x="4537483" y="4543637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rot="16200000" flipH="1" flipV="1">
            <a:off x="2844228" y="4543637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rot="16200000" flipH="1" flipV="1">
            <a:off x="2844228" y="2915141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rot="16200000" flipH="1" flipV="1">
            <a:off x="2449252" y="3031469"/>
            <a:ext cx="35706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rot="16200000" flipH="1" flipV="1">
            <a:off x="3241340" y="2815445"/>
            <a:ext cx="35706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rot="16200000" flipH="1" flipV="1">
            <a:off x="4572419" y="2555101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 rot="16200000" flipH="1" flipV="1">
            <a:off x="4177443" y="2671429"/>
            <a:ext cx="35706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rot="16200000" flipH="1" flipV="1">
            <a:off x="4969531" y="2455405"/>
            <a:ext cx="35706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 rot="16200000" flipH="1" flipV="1">
            <a:off x="6372619" y="2054019"/>
            <a:ext cx="35706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 rot="16200000" flipH="1" flipV="1">
            <a:off x="5977643" y="2170347"/>
            <a:ext cx="35706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 rot="16200000" flipH="1" flipV="1">
            <a:off x="6769731" y="1954323"/>
            <a:ext cx="35706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5964866" y="2783830"/>
            <a:ext cx="1518059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FF0000"/>
                </a:solidFill>
              </a:rPr>
              <a:t>Posição horizontal das bordas das soleiras</a:t>
            </a:r>
            <a:endParaRPr lang="pt-B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94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200" dirty="0" smtClean="0"/>
              <a:t>Todos os resultados mostrados aqui foram gerados com dados sem ruído</a:t>
            </a:r>
          </a:p>
          <a:p>
            <a:r>
              <a:rPr lang="pt-BR" sz="2200" dirty="0" smtClean="0"/>
              <a:t>A presença de ruído piora o desempenho do método</a:t>
            </a:r>
          </a:p>
          <a:p>
            <a:r>
              <a:rPr lang="pt-BR" sz="2200" dirty="0" smtClean="0"/>
              <a:t>Além disso, fontes interferentes também prejudicam o método</a:t>
            </a:r>
          </a:p>
          <a:p>
            <a:r>
              <a:rPr lang="pt-BR" sz="2200" dirty="0" smtClean="0"/>
              <a:t>O índice estrutural não é um parâmetro que pode ser “regulado” tal como o volume de um rádio</a:t>
            </a:r>
          </a:p>
          <a:p>
            <a:r>
              <a:rPr lang="pt-BR" sz="2200" dirty="0" smtClean="0"/>
              <a:t>O índice estrutural é uma informação a priori sobre o tipo de fonte</a:t>
            </a:r>
          </a:p>
          <a:p>
            <a:r>
              <a:rPr lang="pt-BR" sz="2200" dirty="0" smtClean="0"/>
              <a:t>A “nuvem de soluções” NÃO tem uma relação direta com a forma das </a:t>
            </a:r>
            <a:r>
              <a:rPr lang="pt-BR" sz="2200" dirty="0" smtClean="0"/>
              <a:t>fontes</a:t>
            </a:r>
          </a:p>
          <a:p>
            <a:r>
              <a:rPr lang="pt-BR" sz="2200" dirty="0" smtClean="0"/>
              <a:t>Os patamares podem ser utilizados como critério de escolha das melhores soluções</a:t>
            </a:r>
            <a:endParaRPr lang="pt-BR" sz="2200" dirty="0" smtClean="0"/>
          </a:p>
          <a:p>
            <a:r>
              <a:rPr lang="pt-BR" sz="2200" dirty="0" smtClean="0"/>
              <a:t>A </a:t>
            </a:r>
            <a:r>
              <a:rPr lang="pt-BR" sz="2200" dirty="0" err="1" smtClean="0"/>
              <a:t>Deconvolução</a:t>
            </a:r>
            <a:r>
              <a:rPr lang="pt-BR" sz="2200" dirty="0" smtClean="0"/>
              <a:t> de </a:t>
            </a:r>
            <a:r>
              <a:rPr lang="pt-BR" sz="2200" dirty="0"/>
              <a:t>E</a:t>
            </a:r>
            <a:r>
              <a:rPr lang="pt-BR" sz="2200" dirty="0" smtClean="0"/>
              <a:t>uler NÃO </a:t>
            </a:r>
            <a:r>
              <a:rPr lang="pt-BR" sz="2200" dirty="0"/>
              <a:t>deve </a:t>
            </a:r>
            <a:r>
              <a:rPr lang="pt-BR" sz="2200" dirty="0" smtClean="0"/>
              <a:t>ser utilizada para a determinação do relevo do embasamento, mas sim para a determinação de algumas estruturas no embasamento</a:t>
            </a:r>
          </a:p>
          <a:p>
            <a:endParaRPr lang="pt-BR" sz="2200" dirty="0"/>
          </a:p>
        </p:txBody>
      </p:sp>
      <p:sp>
        <p:nvSpPr>
          <p:cNvPr id="8" name="Retângulo 7"/>
          <p:cNvSpPr/>
          <p:nvPr/>
        </p:nvSpPr>
        <p:spPr>
          <a:xfrm>
            <a:off x="179512" y="1340768"/>
            <a:ext cx="8784976" cy="49896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25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200" dirty="0" smtClean="0"/>
              <a:t>Todos os resultados mostrados aqui foram gerados com dados sem ruído</a:t>
            </a:r>
          </a:p>
          <a:p>
            <a:r>
              <a:rPr lang="pt-BR" sz="2200" dirty="0" smtClean="0"/>
              <a:t>A presença de ruído piora o desempenho do método</a:t>
            </a:r>
          </a:p>
          <a:p>
            <a:r>
              <a:rPr lang="pt-BR" sz="2200" dirty="0" smtClean="0"/>
              <a:t>Além disso, fontes interferentes também prejudicam o método</a:t>
            </a:r>
          </a:p>
          <a:p>
            <a:r>
              <a:rPr lang="pt-BR" sz="2200" dirty="0" smtClean="0"/>
              <a:t>O índice estrutural não é um parâmetro que pode ser “regulado” tal como o volume de um rádio</a:t>
            </a:r>
          </a:p>
          <a:p>
            <a:r>
              <a:rPr lang="pt-BR" sz="2200" dirty="0" smtClean="0"/>
              <a:t>O índice estrutural é uma informação a priori sobre o tipo de fonte</a:t>
            </a:r>
          </a:p>
          <a:p>
            <a:r>
              <a:rPr lang="pt-BR" sz="2200" dirty="0" smtClean="0"/>
              <a:t>A “nuvem de soluções” NÃO tem uma relação direta com a forma das </a:t>
            </a:r>
            <a:r>
              <a:rPr lang="pt-BR" sz="2200" dirty="0" smtClean="0"/>
              <a:t>fontes</a:t>
            </a:r>
          </a:p>
          <a:p>
            <a:r>
              <a:rPr lang="pt-BR" sz="2200" dirty="0" smtClean="0"/>
              <a:t>Os patamares podem ser utilizados como critério de escolha das melhores soluções</a:t>
            </a:r>
            <a:endParaRPr lang="pt-BR" sz="2200" dirty="0" smtClean="0"/>
          </a:p>
          <a:p>
            <a:r>
              <a:rPr lang="pt-BR" sz="2200" dirty="0" smtClean="0"/>
              <a:t>A </a:t>
            </a:r>
            <a:r>
              <a:rPr lang="pt-BR" sz="2200" dirty="0" err="1" smtClean="0"/>
              <a:t>Deconvolução</a:t>
            </a:r>
            <a:r>
              <a:rPr lang="pt-BR" sz="2200" dirty="0" smtClean="0"/>
              <a:t> de </a:t>
            </a:r>
            <a:r>
              <a:rPr lang="pt-BR" sz="2200" dirty="0"/>
              <a:t>E</a:t>
            </a:r>
            <a:r>
              <a:rPr lang="pt-BR" sz="2200" dirty="0" smtClean="0"/>
              <a:t>uler NÃO </a:t>
            </a:r>
            <a:r>
              <a:rPr lang="pt-BR" sz="2200" dirty="0"/>
              <a:t>deve </a:t>
            </a:r>
            <a:r>
              <a:rPr lang="pt-BR" sz="2200" dirty="0" smtClean="0"/>
              <a:t>ser utilizada para a determinação do relevo do embasamento, mas sim para a determinação de algumas estruturas no embasamento</a:t>
            </a:r>
          </a:p>
          <a:p>
            <a:endParaRPr lang="pt-BR" sz="2200" dirty="0"/>
          </a:p>
        </p:txBody>
      </p:sp>
      <p:sp>
        <p:nvSpPr>
          <p:cNvPr id="8" name="Retângulo 7"/>
          <p:cNvSpPr/>
          <p:nvPr/>
        </p:nvSpPr>
        <p:spPr>
          <a:xfrm>
            <a:off x="179512" y="1772816"/>
            <a:ext cx="8784976" cy="453650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832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1736158" y="4564285"/>
            <a:ext cx="5644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err="1" smtClean="0">
                <a:solidFill>
                  <a:srgbClr val="FF0000"/>
                </a:solidFill>
              </a:rPr>
              <a:t>Deconvolução</a:t>
            </a:r>
            <a:r>
              <a:rPr lang="pt-BR" sz="3200" dirty="0" smtClean="0">
                <a:solidFill>
                  <a:srgbClr val="FF0000"/>
                </a:solidFill>
              </a:rPr>
              <a:t> de </a:t>
            </a:r>
            <a:r>
              <a:rPr lang="pt-BR" sz="3200" dirty="0">
                <a:solidFill>
                  <a:srgbClr val="FF0000"/>
                </a:solidFill>
              </a:rPr>
              <a:t>E</a:t>
            </a:r>
            <a:r>
              <a:rPr lang="pt-BR" sz="3200" dirty="0" smtClean="0">
                <a:solidFill>
                  <a:srgbClr val="FF0000"/>
                </a:solidFill>
              </a:rPr>
              <a:t>uler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53" name="Elipse 52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9" name="Conector reto 68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7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200" dirty="0" smtClean="0"/>
              <a:t>Todos os resultados mostrados aqui foram gerados com dados sem ruído</a:t>
            </a:r>
          </a:p>
          <a:p>
            <a:r>
              <a:rPr lang="pt-BR" sz="2200" dirty="0" smtClean="0"/>
              <a:t>A presença de ruído piora o desempenho do método</a:t>
            </a:r>
          </a:p>
          <a:p>
            <a:r>
              <a:rPr lang="pt-BR" sz="2200" dirty="0" smtClean="0"/>
              <a:t>Além disso, fontes interferentes também prejudicam o método</a:t>
            </a:r>
          </a:p>
          <a:p>
            <a:r>
              <a:rPr lang="pt-BR" sz="2200" dirty="0" smtClean="0"/>
              <a:t>O índice estrutural não é um parâmetro que pode ser “regulado” tal como o volume de um rádio</a:t>
            </a:r>
          </a:p>
          <a:p>
            <a:r>
              <a:rPr lang="pt-BR" sz="2200" dirty="0" smtClean="0"/>
              <a:t>O índice estrutural é uma informação a priori sobre o tipo de fonte</a:t>
            </a:r>
          </a:p>
          <a:p>
            <a:r>
              <a:rPr lang="pt-BR" sz="2200" dirty="0" smtClean="0"/>
              <a:t>A “nuvem de soluções” NÃO tem uma relação direta com a forma das </a:t>
            </a:r>
            <a:r>
              <a:rPr lang="pt-BR" sz="2200" dirty="0" smtClean="0"/>
              <a:t>fontes</a:t>
            </a:r>
          </a:p>
          <a:p>
            <a:r>
              <a:rPr lang="pt-BR" sz="2200" dirty="0" smtClean="0"/>
              <a:t>Os patamares podem ser utilizados como critério de escolha das melhores soluções</a:t>
            </a:r>
            <a:endParaRPr lang="pt-BR" sz="2200" dirty="0" smtClean="0"/>
          </a:p>
          <a:p>
            <a:r>
              <a:rPr lang="pt-BR" sz="2200" dirty="0" smtClean="0"/>
              <a:t>A </a:t>
            </a:r>
            <a:r>
              <a:rPr lang="pt-BR" sz="2200" dirty="0" err="1" smtClean="0"/>
              <a:t>Deconvolução</a:t>
            </a:r>
            <a:r>
              <a:rPr lang="pt-BR" sz="2200" dirty="0" smtClean="0"/>
              <a:t> de </a:t>
            </a:r>
            <a:r>
              <a:rPr lang="pt-BR" sz="2200" dirty="0"/>
              <a:t>E</a:t>
            </a:r>
            <a:r>
              <a:rPr lang="pt-BR" sz="2200" dirty="0" smtClean="0"/>
              <a:t>uler NÃO </a:t>
            </a:r>
            <a:r>
              <a:rPr lang="pt-BR" sz="2200" dirty="0"/>
              <a:t>deve </a:t>
            </a:r>
            <a:r>
              <a:rPr lang="pt-BR" sz="2200" dirty="0" smtClean="0"/>
              <a:t>ser utilizada para a determinação do relevo do embasamento, mas sim para a determinação de algumas estruturas no embasamento</a:t>
            </a:r>
          </a:p>
          <a:p>
            <a:endParaRPr lang="pt-BR" sz="2200" dirty="0"/>
          </a:p>
        </p:txBody>
      </p:sp>
      <p:sp>
        <p:nvSpPr>
          <p:cNvPr id="8" name="Retângulo 7"/>
          <p:cNvSpPr/>
          <p:nvPr/>
        </p:nvSpPr>
        <p:spPr>
          <a:xfrm>
            <a:off x="179512" y="2204864"/>
            <a:ext cx="8784976" cy="410445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268760"/>
            <a:ext cx="8784976" cy="4956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97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200" dirty="0" smtClean="0"/>
              <a:t>Todos os resultados mostrados aqui foram gerados com dados sem ruído</a:t>
            </a:r>
          </a:p>
          <a:p>
            <a:r>
              <a:rPr lang="pt-BR" sz="2200" dirty="0" smtClean="0"/>
              <a:t>A presença de ruído piora o desempenho do método</a:t>
            </a:r>
          </a:p>
          <a:p>
            <a:r>
              <a:rPr lang="pt-BR" sz="2200" dirty="0" smtClean="0"/>
              <a:t>Além disso, fontes interferentes também prejudicam o método</a:t>
            </a:r>
          </a:p>
          <a:p>
            <a:r>
              <a:rPr lang="pt-BR" sz="2200" dirty="0" smtClean="0"/>
              <a:t>O índice estrutural não é um parâmetro que pode ser “regulado” tal como o volume de um rádio</a:t>
            </a:r>
          </a:p>
          <a:p>
            <a:r>
              <a:rPr lang="pt-BR" sz="2200" dirty="0" smtClean="0"/>
              <a:t>O índice estrutural é uma informação a priori sobre o tipo de fonte</a:t>
            </a:r>
          </a:p>
          <a:p>
            <a:r>
              <a:rPr lang="pt-BR" sz="2200" dirty="0" smtClean="0"/>
              <a:t>A “nuvem de soluções” NÃO tem uma relação direta com a forma das </a:t>
            </a:r>
            <a:r>
              <a:rPr lang="pt-BR" sz="2200" dirty="0" smtClean="0"/>
              <a:t>fontes</a:t>
            </a:r>
          </a:p>
          <a:p>
            <a:r>
              <a:rPr lang="pt-BR" sz="2200" dirty="0" smtClean="0"/>
              <a:t>Os patamares podem ser utilizados como critério de escolha das melhores soluções</a:t>
            </a:r>
            <a:endParaRPr lang="pt-BR" sz="2200" dirty="0" smtClean="0"/>
          </a:p>
          <a:p>
            <a:r>
              <a:rPr lang="pt-BR" sz="2200" dirty="0" smtClean="0"/>
              <a:t>A </a:t>
            </a:r>
            <a:r>
              <a:rPr lang="pt-BR" sz="2200" dirty="0" err="1" smtClean="0"/>
              <a:t>Deconvolução</a:t>
            </a:r>
            <a:r>
              <a:rPr lang="pt-BR" sz="2200" dirty="0" smtClean="0"/>
              <a:t> de </a:t>
            </a:r>
            <a:r>
              <a:rPr lang="pt-BR" sz="2200" dirty="0"/>
              <a:t>E</a:t>
            </a:r>
            <a:r>
              <a:rPr lang="pt-BR" sz="2200" dirty="0" smtClean="0"/>
              <a:t>uler NÃO </a:t>
            </a:r>
            <a:r>
              <a:rPr lang="pt-BR" sz="2200" dirty="0"/>
              <a:t>deve </a:t>
            </a:r>
            <a:r>
              <a:rPr lang="pt-BR" sz="2200" dirty="0" smtClean="0"/>
              <a:t>ser utilizada para a determinação do relevo do embasamento, mas sim para a determinação de algumas estruturas no embasamento</a:t>
            </a:r>
          </a:p>
          <a:p>
            <a:endParaRPr lang="pt-BR" sz="2200" dirty="0"/>
          </a:p>
        </p:txBody>
      </p:sp>
      <p:sp>
        <p:nvSpPr>
          <p:cNvPr id="8" name="Retângulo 7"/>
          <p:cNvSpPr/>
          <p:nvPr/>
        </p:nvSpPr>
        <p:spPr>
          <a:xfrm>
            <a:off x="179512" y="2564904"/>
            <a:ext cx="8784976" cy="37444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268760"/>
            <a:ext cx="8784976" cy="93610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326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200" dirty="0" smtClean="0"/>
              <a:t>Todos os resultados mostrados aqui foram gerados com dados sem ruído</a:t>
            </a:r>
          </a:p>
          <a:p>
            <a:r>
              <a:rPr lang="pt-BR" sz="2200" dirty="0" smtClean="0"/>
              <a:t>A presença de ruído piora o desempenho do método</a:t>
            </a:r>
          </a:p>
          <a:p>
            <a:r>
              <a:rPr lang="pt-BR" sz="2200" dirty="0" smtClean="0"/>
              <a:t>Além disso, fontes interferentes também prejudicam o método</a:t>
            </a:r>
          </a:p>
          <a:p>
            <a:r>
              <a:rPr lang="pt-BR" sz="2200" dirty="0" smtClean="0"/>
              <a:t>O índice estrutural não é um parâmetro que pode ser “regulado” tal como o volume de um rádio</a:t>
            </a:r>
          </a:p>
          <a:p>
            <a:r>
              <a:rPr lang="pt-BR" sz="2200" dirty="0" smtClean="0"/>
              <a:t>O índice estrutural é uma informação a priori sobre o tipo de fonte</a:t>
            </a:r>
          </a:p>
          <a:p>
            <a:r>
              <a:rPr lang="pt-BR" sz="2200" dirty="0" smtClean="0"/>
              <a:t>A “nuvem de soluções” NÃO tem uma relação direta com a forma das </a:t>
            </a:r>
            <a:r>
              <a:rPr lang="pt-BR" sz="2200" dirty="0" smtClean="0"/>
              <a:t>fontes</a:t>
            </a:r>
          </a:p>
          <a:p>
            <a:r>
              <a:rPr lang="pt-BR" sz="2200" dirty="0" smtClean="0"/>
              <a:t>Os patamares podem ser utilizados como critério de escolha das melhores soluções</a:t>
            </a:r>
            <a:endParaRPr lang="pt-BR" sz="2200" dirty="0" smtClean="0"/>
          </a:p>
          <a:p>
            <a:r>
              <a:rPr lang="pt-BR" sz="2200" dirty="0" smtClean="0"/>
              <a:t>A </a:t>
            </a:r>
            <a:r>
              <a:rPr lang="pt-BR" sz="2200" dirty="0" err="1" smtClean="0"/>
              <a:t>Deconvolução</a:t>
            </a:r>
            <a:r>
              <a:rPr lang="pt-BR" sz="2200" dirty="0" smtClean="0"/>
              <a:t> de </a:t>
            </a:r>
            <a:r>
              <a:rPr lang="pt-BR" sz="2200" dirty="0"/>
              <a:t>E</a:t>
            </a:r>
            <a:r>
              <a:rPr lang="pt-BR" sz="2200" dirty="0" smtClean="0"/>
              <a:t>uler NÃO </a:t>
            </a:r>
            <a:r>
              <a:rPr lang="pt-BR" sz="2200" dirty="0"/>
              <a:t>deve </a:t>
            </a:r>
            <a:r>
              <a:rPr lang="pt-BR" sz="2200" dirty="0" smtClean="0"/>
              <a:t>ser utilizada para a determinação do relevo do embasamento, mas sim para a determinação de algumas estruturas no embasamento</a:t>
            </a:r>
          </a:p>
          <a:p>
            <a:endParaRPr lang="pt-BR" sz="2200" dirty="0"/>
          </a:p>
        </p:txBody>
      </p:sp>
      <p:sp>
        <p:nvSpPr>
          <p:cNvPr id="8" name="Retângulo 7"/>
          <p:cNvSpPr/>
          <p:nvPr/>
        </p:nvSpPr>
        <p:spPr>
          <a:xfrm>
            <a:off x="179512" y="3284984"/>
            <a:ext cx="8784976" cy="30243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268760"/>
            <a:ext cx="8784976" cy="12961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32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200" dirty="0" smtClean="0"/>
              <a:t>Todos os resultados mostrados aqui foram gerados com dados sem ruído</a:t>
            </a:r>
          </a:p>
          <a:p>
            <a:r>
              <a:rPr lang="pt-BR" sz="2200" dirty="0" smtClean="0"/>
              <a:t>A presença de ruído piora o desempenho do método</a:t>
            </a:r>
          </a:p>
          <a:p>
            <a:r>
              <a:rPr lang="pt-BR" sz="2200" dirty="0" smtClean="0"/>
              <a:t>Além disso, fontes interferentes também prejudicam o método</a:t>
            </a:r>
          </a:p>
          <a:p>
            <a:r>
              <a:rPr lang="pt-BR" sz="2200" dirty="0" smtClean="0"/>
              <a:t>O índice estrutural não é um parâmetro que pode ser “regulado” tal como o volume de um rádio</a:t>
            </a:r>
          </a:p>
          <a:p>
            <a:r>
              <a:rPr lang="pt-BR" sz="2200" dirty="0" smtClean="0"/>
              <a:t>O índice estrutural é uma informação a priori sobre o tipo de fonte</a:t>
            </a:r>
          </a:p>
          <a:p>
            <a:r>
              <a:rPr lang="pt-BR" sz="2200" dirty="0" smtClean="0"/>
              <a:t>A “nuvem de soluções” NÃO tem uma relação direta com a forma das </a:t>
            </a:r>
            <a:r>
              <a:rPr lang="pt-BR" sz="2200" dirty="0" smtClean="0"/>
              <a:t>fontes</a:t>
            </a:r>
          </a:p>
          <a:p>
            <a:r>
              <a:rPr lang="pt-BR" sz="2200" dirty="0" smtClean="0"/>
              <a:t>Os patamares podem ser utilizados como critério de escolha das melhores soluções</a:t>
            </a:r>
            <a:endParaRPr lang="pt-BR" sz="2200" dirty="0" smtClean="0"/>
          </a:p>
          <a:p>
            <a:r>
              <a:rPr lang="pt-BR" sz="2200" dirty="0" smtClean="0"/>
              <a:t>A </a:t>
            </a:r>
            <a:r>
              <a:rPr lang="pt-BR" sz="2200" dirty="0" err="1" smtClean="0"/>
              <a:t>Deconvolução</a:t>
            </a:r>
            <a:r>
              <a:rPr lang="pt-BR" sz="2200" dirty="0" smtClean="0"/>
              <a:t> de </a:t>
            </a:r>
            <a:r>
              <a:rPr lang="pt-BR" sz="2200" dirty="0"/>
              <a:t>E</a:t>
            </a:r>
            <a:r>
              <a:rPr lang="pt-BR" sz="2200" dirty="0" smtClean="0"/>
              <a:t>uler NÃO </a:t>
            </a:r>
            <a:r>
              <a:rPr lang="pt-BR" sz="2200" dirty="0"/>
              <a:t>deve </a:t>
            </a:r>
            <a:r>
              <a:rPr lang="pt-BR" sz="2200" dirty="0" smtClean="0"/>
              <a:t>ser utilizada para a determinação do relevo do embasamento, mas sim para a determinação de algumas estruturas no embasamento</a:t>
            </a:r>
          </a:p>
          <a:p>
            <a:endParaRPr lang="pt-BR" sz="2200" dirty="0"/>
          </a:p>
        </p:txBody>
      </p:sp>
      <p:sp>
        <p:nvSpPr>
          <p:cNvPr id="8" name="Retângulo 7"/>
          <p:cNvSpPr/>
          <p:nvPr/>
        </p:nvSpPr>
        <p:spPr>
          <a:xfrm>
            <a:off x="179512" y="3717032"/>
            <a:ext cx="8784976" cy="25922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268760"/>
            <a:ext cx="8784976" cy="201622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23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200" dirty="0" smtClean="0"/>
              <a:t>Todos os resultados mostrados aqui foram gerados com dados sem ruído</a:t>
            </a:r>
          </a:p>
          <a:p>
            <a:r>
              <a:rPr lang="pt-BR" sz="2200" dirty="0" smtClean="0"/>
              <a:t>A presença de ruído piora o desempenho do método</a:t>
            </a:r>
          </a:p>
          <a:p>
            <a:r>
              <a:rPr lang="pt-BR" sz="2200" dirty="0" smtClean="0"/>
              <a:t>Além disso, fontes interferentes também prejudicam o método</a:t>
            </a:r>
          </a:p>
          <a:p>
            <a:r>
              <a:rPr lang="pt-BR" sz="2200" dirty="0" smtClean="0"/>
              <a:t>O índice estrutural não é um parâmetro que pode ser “regulado” tal como o volume de um rádio</a:t>
            </a:r>
          </a:p>
          <a:p>
            <a:r>
              <a:rPr lang="pt-BR" sz="2200" dirty="0" smtClean="0"/>
              <a:t>O índice estrutural é uma informação a priori sobre o tipo de fonte</a:t>
            </a:r>
          </a:p>
          <a:p>
            <a:r>
              <a:rPr lang="pt-BR" sz="2200" dirty="0" smtClean="0"/>
              <a:t>A “nuvem de soluções” NÃO tem uma relação direta com a forma das </a:t>
            </a:r>
            <a:r>
              <a:rPr lang="pt-BR" sz="2200" dirty="0" smtClean="0"/>
              <a:t>fontes</a:t>
            </a:r>
          </a:p>
          <a:p>
            <a:r>
              <a:rPr lang="pt-BR" sz="2200" dirty="0" smtClean="0"/>
              <a:t>Os patamares podem ser utilizados como critério de escolha das melhores soluções</a:t>
            </a:r>
            <a:endParaRPr lang="pt-BR" sz="2200" dirty="0" smtClean="0"/>
          </a:p>
          <a:p>
            <a:r>
              <a:rPr lang="pt-BR" sz="2200" dirty="0" smtClean="0"/>
              <a:t>A </a:t>
            </a:r>
            <a:r>
              <a:rPr lang="pt-BR" sz="2200" dirty="0" err="1" smtClean="0"/>
              <a:t>Deconvolução</a:t>
            </a:r>
            <a:r>
              <a:rPr lang="pt-BR" sz="2200" dirty="0" smtClean="0"/>
              <a:t> de </a:t>
            </a:r>
            <a:r>
              <a:rPr lang="pt-BR" sz="2200" dirty="0"/>
              <a:t>E</a:t>
            </a:r>
            <a:r>
              <a:rPr lang="pt-BR" sz="2200" dirty="0" smtClean="0"/>
              <a:t>uler NÃO </a:t>
            </a:r>
            <a:r>
              <a:rPr lang="pt-BR" sz="2200" dirty="0"/>
              <a:t>deve </a:t>
            </a:r>
            <a:r>
              <a:rPr lang="pt-BR" sz="2200" dirty="0" smtClean="0"/>
              <a:t>ser utilizada para a determinação do relevo do embasamento, mas sim para a determinação de algumas estruturas no embasamento</a:t>
            </a:r>
          </a:p>
          <a:p>
            <a:endParaRPr lang="pt-BR" sz="2200" dirty="0"/>
          </a:p>
        </p:txBody>
      </p:sp>
      <p:sp>
        <p:nvSpPr>
          <p:cNvPr id="8" name="Retângulo 7"/>
          <p:cNvSpPr/>
          <p:nvPr/>
        </p:nvSpPr>
        <p:spPr>
          <a:xfrm>
            <a:off x="179512" y="4439246"/>
            <a:ext cx="8784976" cy="19442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268760"/>
            <a:ext cx="8784976" cy="244827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698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200" dirty="0" smtClean="0"/>
              <a:t>Todos os resultados mostrados aqui foram gerados com dados sem ruído</a:t>
            </a:r>
          </a:p>
          <a:p>
            <a:r>
              <a:rPr lang="pt-BR" sz="2200" dirty="0" smtClean="0"/>
              <a:t>A presença de ruído piora o desempenho do método</a:t>
            </a:r>
          </a:p>
          <a:p>
            <a:r>
              <a:rPr lang="pt-BR" sz="2200" dirty="0" smtClean="0"/>
              <a:t>Além disso, fontes interferentes também prejudicam o método</a:t>
            </a:r>
          </a:p>
          <a:p>
            <a:r>
              <a:rPr lang="pt-BR" sz="2200" dirty="0" smtClean="0"/>
              <a:t>O índice estrutural não é um parâmetro que pode ser “regulado” tal como o volume de um rádio</a:t>
            </a:r>
          </a:p>
          <a:p>
            <a:r>
              <a:rPr lang="pt-BR" sz="2200" dirty="0" smtClean="0"/>
              <a:t>O índice estrutural é uma informação a priori sobre o tipo de fonte</a:t>
            </a:r>
          </a:p>
          <a:p>
            <a:r>
              <a:rPr lang="pt-BR" sz="2200" dirty="0" smtClean="0"/>
              <a:t>A “nuvem de soluções” NÃO tem uma relação direta com a forma das </a:t>
            </a:r>
            <a:r>
              <a:rPr lang="pt-BR" sz="2200" dirty="0" smtClean="0"/>
              <a:t>fontes</a:t>
            </a:r>
          </a:p>
          <a:p>
            <a:r>
              <a:rPr lang="pt-BR" sz="2200" dirty="0" smtClean="0"/>
              <a:t>Os patamares podem ser utilizados como critério de escolha das melhores soluções</a:t>
            </a:r>
            <a:endParaRPr lang="pt-BR" sz="2200" dirty="0" smtClean="0"/>
          </a:p>
          <a:p>
            <a:r>
              <a:rPr lang="pt-BR" sz="2200" dirty="0" smtClean="0"/>
              <a:t>A </a:t>
            </a:r>
            <a:r>
              <a:rPr lang="pt-BR" sz="2200" dirty="0" err="1" smtClean="0"/>
              <a:t>Deconvolução</a:t>
            </a:r>
            <a:r>
              <a:rPr lang="pt-BR" sz="2200" dirty="0" smtClean="0"/>
              <a:t> de </a:t>
            </a:r>
            <a:r>
              <a:rPr lang="pt-BR" sz="2200" dirty="0"/>
              <a:t>E</a:t>
            </a:r>
            <a:r>
              <a:rPr lang="pt-BR" sz="2200" dirty="0" smtClean="0"/>
              <a:t>uler NÃO </a:t>
            </a:r>
            <a:r>
              <a:rPr lang="pt-BR" sz="2200" dirty="0"/>
              <a:t>deve </a:t>
            </a:r>
            <a:r>
              <a:rPr lang="pt-BR" sz="2200" dirty="0" smtClean="0"/>
              <a:t>ser utilizada para a determinação do relevo do embasamento, mas sim para a determinação de algumas estruturas no embasamento</a:t>
            </a:r>
          </a:p>
          <a:p>
            <a:endParaRPr lang="pt-BR" sz="2200" dirty="0"/>
          </a:p>
        </p:txBody>
      </p:sp>
      <p:sp>
        <p:nvSpPr>
          <p:cNvPr id="8" name="Retângulo 7"/>
          <p:cNvSpPr/>
          <p:nvPr/>
        </p:nvSpPr>
        <p:spPr>
          <a:xfrm>
            <a:off x="179512" y="5157192"/>
            <a:ext cx="8784976" cy="122627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268760"/>
            <a:ext cx="8784976" cy="316835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51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200" dirty="0" smtClean="0"/>
              <a:t>Todos os resultados mostrados aqui foram gerados com dados sem ruído</a:t>
            </a:r>
          </a:p>
          <a:p>
            <a:r>
              <a:rPr lang="pt-BR" sz="2200" dirty="0" smtClean="0"/>
              <a:t>A presença de ruído piora o desempenho do método</a:t>
            </a:r>
          </a:p>
          <a:p>
            <a:r>
              <a:rPr lang="pt-BR" sz="2200" dirty="0" smtClean="0"/>
              <a:t>Além disso, fontes interferentes também prejudicam o método</a:t>
            </a:r>
          </a:p>
          <a:p>
            <a:r>
              <a:rPr lang="pt-BR" sz="2200" dirty="0" smtClean="0"/>
              <a:t>O índice estrutural não é um parâmetro que pode ser “regulado” tal como o volume de um rádio</a:t>
            </a:r>
          </a:p>
          <a:p>
            <a:r>
              <a:rPr lang="pt-BR" sz="2200" dirty="0" smtClean="0"/>
              <a:t>O índice estrutural é uma informação a priori sobre o tipo de fonte</a:t>
            </a:r>
          </a:p>
          <a:p>
            <a:r>
              <a:rPr lang="pt-BR" sz="2200" dirty="0" smtClean="0"/>
              <a:t>A “nuvem de soluções” NÃO tem uma relação direta com a forma das </a:t>
            </a:r>
            <a:r>
              <a:rPr lang="pt-BR" sz="2200" dirty="0" smtClean="0"/>
              <a:t>fontes</a:t>
            </a:r>
          </a:p>
          <a:p>
            <a:r>
              <a:rPr lang="pt-BR" sz="2200" dirty="0" smtClean="0"/>
              <a:t>Os patamares podem ser utilizados como critério de escolha das melhores soluções</a:t>
            </a:r>
            <a:endParaRPr lang="pt-BR" sz="2200" dirty="0" smtClean="0"/>
          </a:p>
          <a:p>
            <a:r>
              <a:rPr lang="pt-BR" sz="2200" dirty="0" smtClean="0"/>
              <a:t>A </a:t>
            </a:r>
            <a:r>
              <a:rPr lang="pt-BR" sz="2200" dirty="0" err="1" smtClean="0"/>
              <a:t>Deconvolução</a:t>
            </a:r>
            <a:r>
              <a:rPr lang="pt-BR" sz="2200" dirty="0" smtClean="0"/>
              <a:t> de </a:t>
            </a:r>
            <a:r>
              <a:rPr lang="pt-BR" sz="2200" dirty="0"/>
              <a:t>E</a:t>
            </a:r>
            <a:r>
              <a:rPr lang="pt-BR" sz="2200" dirty="0" smtClean="0"/>
              <a:t>uler NÃO </a:t>
            </a:r>
            <a:r>
              <a:rPr lang="pt-BR" sz="2200" dirty="0"/>
              <a:t>deve </a:t>
            </a:r>
            <a:r>
              <a:rPr lang="pt-BR" sz="2200" dirty="0" smtClean="0"/>
              <a:t>ser utilizada para a determinação do relevo do embasamento, mas sim para a determinação de algumas estruturas no embasamento</a:t>
            </a:r>
          </a:p>
          <a:p>
            <a:endParaRPr lang="pt-BR" sz="2200" dirty="0"/>
          </a:p>
        </p:txBody>
      </p:sp>
      <p:sp>
        <p:nvSpPr>
          <p:cNvPr id="6" name="Retângulo 5"/>
          <p:cNvSpPr/>
          <p:nvPr/>
        </p:nvSpPr>
        <p:spPr>
          <a:xfrm>
            <a:off x="179512" y="1281117"/>
            <a:ext cx="8784976" cy="38884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212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63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2195736" y="1556792"/>
            <a:ext cx="6696744" cy="255454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Junto com a </a:t>
            </a:r>
            <a:r>
              <a:rPr lang="pt-BR" sz="3200" dirty="0" err="1" smtClean="0"/>
              <a:t>Deconvolução</a:t>
            </a:r>
            <a:r>
              <a:rPr lang="pt-BR" sz="3200" dirty="0" smtClean="0"/>
              <a:t> de </a:t>
            </a:r>
            <a:r>
              <a:rPr lang="pt-BR" sz="3200" dirty="0"/>
              <a:t>E</a:t>
            </a:r>
            <a:r>
              <a:rPr lang="pt-BR" sz="3200" dirty="0" smtClean="0"/>
              <a:t>uler, o Gradiente Total ou Amplitude do Sinal Analítico é uma técnica que pode contribuir muito para a interpretação de ambientes complexos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89128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Comentários Finais</a:t>
            </a:r>
          </a:p>
        </p:txBody>
      </p:sp>
    </p:spTree>
    <p:extLst>
      <p:ext uri="{BB962C8B-B14F-4D97-AF65-F5344CB8AC3E}">
        <p14:creationId xmlns:p14="http://schemas.microsoft.com/office/powerpoint/2010/main" val="382163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1736158" y="4564285"/>
            <a:ext cx="5644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Essa técnica serve para determinar a posição de fontes magnéticas </a:t>
            </a:r>
            <a:r>
              <a:rPr lang="pt-BR" sz="3200" dirty="0" smtClean="0">
                <a:solidFill>
                  <a:srgbClr val="FF0000"/>
                </a:solidFill>
              </a:rPr>
              <a:t>simples</a:t>
            </a:r>
            <a:r>
              <a:rPr lang="pt-BR" sz="3200" dirty="0" smtClean="0"/>
              <a:t> </a:t>
            </a:r>
            <a:endParaRPr lang="pt-BR" sz="3200" dirty="0"/>
          </a:p>
        </p:txBody>
      </p:sp>
      <p:sp>
        <p:nvSpPr>
          <p:cNvPr id="53" name="Elipse 52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9" name="Conector reto 68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3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1340768"/>
            <a:ext cx="8784976" cy="51845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767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79512" y="2348880"/>
            <a:ext cx="8784976" cy="36896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29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79512" y="3043985"/>
            <a:ext cx="8784976" cy="304931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79512" y="1340768"/>
            <a:ext cx="8784976" cy="97160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93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79512" y="3802303"/>
            <a:ext cx="8784976" cy="229099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79512" y="1500550"/>
            <a:ext cx="8784976" cy="156478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8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79512" y="4583877"/>
            <a:ext cx="8784976" cy="142252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79512" y="1484784"/>
            <a:ext cx="8784976" cy="229099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01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79512" y="1500550"/>
            <a:ext cx="8784976" cy="304931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468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43608" y="1700808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Durante anos, vários pesquisadores afirmaram que a ASA 3D </a:t>
            </a:r>
            <a:r>
              <a:rPr lang="pt-BR" sz="3200" dirty="0" smtClean="0">
                <a:solidFill>
                  <a:srgbClr val="FF0000"/>
                </a:solidFill>
              </a:rPr>
              <a:t>NÃO DEPENDE</a:t>
            </a:r>
            <a:r>
              <a:rPr lang="pt-BR" sz="3200" dirty="0" smtClean="0"/>
              <a:t> da direção de magnetização das fontes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69889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611560" y="4235604"/>
            <a:ext cx="79208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O trabalho de Li (2006) bota um ponto final neste assunto e mostra que a ASA 3D </a:t>
            </a:r>
            <a:r>
              <a:rPr lang="pt-BR" sz="3200" dirty="0">
                <a:solidFill>
                  <a:srgbClr val="FF0000"/>
                </a:solidFill>
              </a:rPr>
              <a:t>DEPENDE </a:t>
            </a:r>
            <a:r>
              <a:rPr lang="pt-BR" sz="3200" dirty="0" smtClean="0"/>
              <a:t>da direção de magnetização das fontes</a:t>
            </a:r>
            <a:endParaRPr lang="pt-BR" sz="32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043608" y="1700808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Durante anos, vários pesquisadores afirmaram que a ASA 3D </a:t>
            </a:r>
            <a:r>
              <a:rPr lang="pt-BR" sz="3200" dirty="0" smtClean="0">
                <a:solidFill>
                  <a:srgbClr val="FF0000"/>
                </a:solidFill>
              </a:rPr>
              <a:t>NÃO DEPENDE</a:t>
            </a:r>
            <a:r>
              <a:rPr lang="pt-BR" sz="3200" dirty="0" smtClean="0"/>
              <a:t> da direção de magnetização das fontes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8978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149847" y="4941168"/>
            <a:ext cx="4822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Um pouco de teoria...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5037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149847" y="4653136"/>
            <a:ext cx="4822416" cy="17543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Seja um conjunto de medidas da anomalia de campo total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30434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1736158" y="4564285"/>
            <a:ext cx="5644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Estas fontes simples ou ideais satisfazem a </a:t>
            </a:r>
            <a:r>
              <a:rPr lang="pt-BR" sz="3200" dirty="0" smtClean="0">
                <a:solidFill>
                  <a:srgbClr val="FF0000"/>
                </a:solidFill>
              </a:rPr>
              <a:t>Equação Homogênea de Euler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53" name="Elipse 52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9" name="Conector reto 68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14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867228" y="4556418"/>
            <a:ext cx="5401234" cy="17543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Suponha que este conjunto de medidas foi feito ao longo de um perfil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32677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867228" y="4293096"/>
            <a:ext cx="5401234" cy="2308324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Considere que as fontes magnéticas são 2D e que o perfil é perpendicular ao </a:t>
            </a:r>
            <a:r>
              <a:rPr lang="pt-BR" sz="3600" dirty="0" err="1" smtClean="0"/>
              <a:t>strike</a:t>
            </a:r>
            <a:r>
              <a:rPr lang="pt-BR" sz="3600" dirty="0" smtClean="0"/>
              <a:t> das fontes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13031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rma livre 7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</p:spTree>
    <p:extLst>
      <p:ext uri="{BB962C8B-B14F-4D97-AF65-F5344CB8AC3E}">
        <p14:creationId xmlns:p14="http://schemas.microsoft.com/office/powerpoint/2010/main" val="84738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</p:spTree>
    <p:extLst>
      <p:ext uri="{BB962C8B-B14F-4D97-AF65-F5344CB8AC3E}">
        <p14:creationId xmlns:p14="http://schemas.microsoft.com/office/powerpoint/2010/main" val="39147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/>
              <p:cNvSpPr txBox="1"/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b="0" dirty="0" smtClean="0"/>
                  <a:t>ASA 2D</a:t>
                </a:r>
              </a:p>
              <a:p>
                <a:pPr algn="ctr"/>
                <a:endParaRPr lang="pt-BR" sz="24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𝐴𝑆𝐴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7" name="CaixaDeTexto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blipFill rotWithShape="1">
                <a:blip r:embed="rId4"/>
                <a:stretch>
                  <a:fillRect t="-2609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69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514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807918" y="1772816"/>
            <a:ext cx="5716410" cy="1296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4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807918" y="1772816"/>
            <a:ext cx="5716410" cy="1296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/>
          <p:cNvCxnSpPr/>
          <p:nvPr/>
        </p:nvCxnSpPr>
        <p:spPr>
          <a:xfrm flipV="1">
            <a:off x="2915816" y="5373216"/>
            <a:ext cx="792088" cy="39139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07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807918" y="3284984"/>
            <a:ext cx="5716410" cy="1296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902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33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1" name="Conector reto 70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CaixaDeTexto 74"/>
          <p:cNvSpPr txBox="1"/>
          <p:nvPr/>
        </p:nvSpPr>
        <p:spPr>
          <a:xfrm>
            <a:off x="4499992" y="4437112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 vertical</a:t>
            </a:r>
            <a:endParaRPr lang="pt-BR" sz="2000" dirty="0"/>
          </a:p>
        </p:txBody>
      </p:sp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0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5400092" y="1412776"/>
            <a:ext cx="35643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Essa direção de magnetização influencia a forma da ACT 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9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5400092" y="1412776"/>
            <a:ext cx="35643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Essa direção de magnetização influencia a forma da ACT 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508104" y="4593902"/>
            <a:ext cx="356439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Vamos analisar o que acontece ao modificar a direção de magnetização da fonte 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96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18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=30°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rma livre 10"/>
          <p:cNvSpPr/>
          <p:nvPr/>
        </p:nvSpPr>
        <p:spPr>
          <a:xfrm>
            <a:off x="1837426" y="2130950"/>
            <a:ext cx="5650302" cy="577970"/>
          </a:xfrm>
          <a:custGeom>
            <a:avLst/>
            <a:gdLst>
              <a:gd name="connsiteX0" fmla="*/ 0 w 5650302"/>
              <a:gd name="connsiteY0" fmla="*/ 267419 h 577970"/>
              <a:gd name="connsiteX1" fmla="*/ 267419 w 5650302"/>
              <a:gd name="connsiteY1" fmla="*/ 258792 h 577970"/>
              <a:gd name="connsiteX2" fmla="*/ 319178 w 5650302"/>
              <a:gd name="connsiteY2" fmla="*/ 250166 h 577970"/>
              <a:gd name="connsiteX3" fmla="*/ 483080 w 5650302"/>
              <a:gd name="connsiteY3" fmla="*/ 258792 h 577970"/>
              <a:gd name="connsiteX4" fmla="*/ 1009291 w 5650302"/>
              <a:gd name="connsiteY4" fmla="*/ 276045 h 577970"/>
              <a:gd name="connsiteX5" fmla="*/ 1061049 w 5650302"/>
              <a:gd name="connsiteY5" fmla="*/ 293298 h 577970"/>
              <a:gd name="connsiteX6" fmla="*/ 1259457 w 5650302"/>
              <a:gd name="connsiteY6" fmla="*/ 310551 h 577970"/>
              <a:gd name="connsiteX7" fmla="*/ 1397480 w 5650302"/>
              <a:gd name="connsiteY7" fmla="*/ 327804 h 577970"/>
              <a:gd name="connsiteX8" fmla="*/ 1431985 w 5650302"/>
              <a:gd name="connsiteY8" fmla="*/ 336430 h 577970"/>
              <a:gd name="connsiteX9" fmla="*/ 1457865 w 5650302"/>
              <a:gd name="connsiteY9" fmla="*/ 345057 h 577970"/>
              <a:gd name="connsiteX10" fmla="*/ 1561382 w 5650302"/>
              <a:gd name="connsiteY10" fmla="*/ 353683 h 577970"/>
              <a:gd name="connsiteX11" fmla="*/ 1587261 w 5650302"/>
              <a:gd name="connsiteY11" fmla="*/ 362309 h 577970"/>
              <a:gd name="connsiteX12" fmla="*/ 1639019 w 5650302"/>
              <a:gd name="connsiteY12" fmla="*/ 388189 h 577970"/>
              <a:gd name="connsiteX13" fmla="*/ 1682151 w 5650302"/>
              <a:gd name="connsiteY13" fmla="*/ 422694 h 577970"/>
              <a:gd name="connsiteX14" fmla="*/ 1733910 w 5650302"/>
              <a:gd name="connsiteY14" fmla="*/ 457200 h 577970"/>
              <a:gd name="connsiteX15" fmla="*/ 1751163 w 5650302"/>
              <a:gd name="connsiteY15" fmla="*/ 483079 h 577970"/>
              <a:gd name="connsiteX16" fmla="*/ 1777042 w 5650302"/>
              <a:gd name="connsiteY16" fmla="*/ 491706 h 577970"/>
              <a:gd name="connsiteX17" fmla="*/ 1802921 w 5650302"/>
              <a:gd name="connsiteY17" fmla="*/ 517585 h 577970"/>
              <a:gd name="connsiteX18" fmla="*/ 1837427 w 5650302"/>
              <a:gd name="connsiteY18" fmla="*/ 560717 h 577970"/>
              <a:gd name="connsiteX19" fmla="*/ 1889185 w 5650302"/>
              <a:gd name="connsiteY19" fmla="*/ 577970 h 577970"/>
              <a:gd name="connsiteX20" fmla="*/ 2001329 w 5650302"/>
              <a:gd name="connsiteY20" fmla="*/ 552091 h 577970"/>
              <a:gd name="connsiteX21" fmla="*/ 2009955 w 5650302"/>
              <a:gd name="connsiteY21" fmla="*/ 526211 h 577970"/>
              <a:gd name="connsiteX22" fmla="*/ 2044461 w 5650302"/>
              <a:gd name="connsiteY22" fmla="*/ 474453 h 577970"/>
              <a:gd name="connsiteX23" fmla="*/ 2053087 w 5650302"/>
              <a:gd name="connsiteY23" fmla="*/ 448574 h 577970"/>
              <a:gd name="connsiteX24" fmla="*/ 2104846 w 5650302"/>
              <a:gd name="connsiteY24" fmla="*/ 414068 h 577970"/>
              <a:gd name="connsiteX25" fmla="*/ 2122099 w 5650302"/>
              <a:gd name="connsiteY25" fmla="*/ 362309 h 577970"/>
              <a:gd name="connsiteX26" fmla="*/ 2147978 w 5650302"/>
              <a:gd name="connsiteY26" fmla="*/ 310551 h 577970"/>
              <a:gd name="connsiteX27" fmla="*/ 2173857 w 5650302"/>
              <a:gd name="connsiteY27" fmla="*/ 293298 h 577970"/>
              <a:gd name="connsiteX28" fmla="*/ 2216989 w 5650302"/>
              <a:gd name="connsiteY28" fmla="*/ 250166 h 577970"/>
              <a:gd name="connsiteX29" fmla="*/ 2260121 w 5650302"/>
              <a:gd name="connsiteY29" fmla="*/ 207034 h 577970"/>
              <a:gd name="connsiteX30" fmla="*/ 2311880 w 5650302"/>
              <a:gd name="connsiteY30" fmla="*/ 189781 h 577970"/>
              <a:gd name="connsiteX31" fmla="*/ 2389517 w 5650302"/>
              <a:gd name="connsiteY31" fmla="*/ 146649 h 577970"/>
              <a:gd name="connsiteX32" fmla="*/ 2432649 w 5650302"/>
              <a:gd name="connsiteY32" fmla="*/ 112143 h 577970"/>
              <a:gd name="connsiteX33" fmla="*/ 2475782 w 5650302"/>
              <a:gd name="connsiteY33" fmla="*/ 69011 h 577970"/>
              <a:gd name="connsiteX34" fmla="*/ 2527540 w 5650302"/>
              <a:gd name="connsiteY34" fmla="*/ 51758 h 577970"/>
              <a:gd name="connsiteX35" fmla="*/ 2553419 w 5650302"/>
              <a:gd name="connsiteY35" fmla="*/ 34506 h 577970"/>
              <a:gd name="connsiteX36" fmla="*/ 2596551 w 5650302"/>
              <a:gd name="connsiteY36" fmla="*/ 25879 h 577970"/>
              <a:gd name="connsiteX37" fmla="*/ 2622431 w 5650302"/>
              <a:gd name="connsiteY37" fmla="*/ 17253 h 577970"/>
              <a:gd name="connsiteX38" fmla="*/ 2743200 w 5650302"/>
              <a:gd name="connsiteY38" fmla="*/ 0 h 577970"/>
              <a:gd name="connsiteX39" fmla="*/ 2924355 w 5650302"/>
              <a:gd name="connsiteY39" fmla="*/ 8626 h 577970"/>
              <a:gd name="connsiteX40" fmla="*/ 2950234 w 5650302"/>
              <a:gd name="connsiteY40" fmla="*/ 25879 h 577970"/>
              <a:gd name="connsiteX41" fmla="*/ 3001993 w 5650302"/>
              <a:gd name="connsiteY41" fmla="*/ 43132 h 577970"/>
              <a:gd name="connsiteX42" fmla="*/ 3131389 w 5650302"/>
              <a:gd name="connsiteY42" fmla="*/ 86264 h 577970"/>
              <a:gd name="connsiteX43" fmla="*/ 3183148 w 5650302"/>
              <a:gd name="connsiteY43" fmla="*/ 103517 h 577970"/>
              <a:gd name="connsiteX44" fmla="*/ 3269412 w 5650302"/>
              <a:gd name="connsiteY44" fmla="*/ 112143 h 577970"/>
              <a:gd name="connsiteX45" fmla="*/ 3321170 w 5650302"/>
              <a:gd name="connsiteY45" fmla="*/ 129396 h 577970"/>
              <a:gd name="connsiteX46" fmla="*/ 3347049 w 5650302"/>
              <a:gd name="connsiteY46" fmla="*/ 146649 h 577970"/>
              <a:gd name="connsiteX47" fmla="*/ 3398808 w 5650302"/>
              <a:gd name="connsiteY47" fmla="*/ 163902 h 577970"/>
              <a:gd name="connsiteX48" fmla="*/ 3459193 w 5650302"/>
              <a:gd name="connsiteY48" fmla="*/ 181155 h 577970"/>
              <a:gd name="connsiteX49" fmla="*/ 3485072 w 5650302"/>
              <a:gd name="connsiteY49" fmla="*/ 189781 h 577970"/>
              <a:gd name="connsiteX50" fmla="*/ 3597216 w 5650302"/>
              <a:gd name="connsiteY50" fmla="*/ 207034 h 577970"/>
              <a:gd name="connsiteX51" fmla="*/ 3640348 w 5650302"/>
              <a:gd name="connsiteY51" fmla="*/ 215660 h 577970"/>
              <a:gd name="connsiteX52" fmla="*/ 3666227 w 5650302"/>
              <a:gd name="connsiteY52" fmla="*/ 224287 h 577970"/>
              <a:gd name="connsiteX53" fmla="*/ 3890514 w 5650302"/>
              <a:gd name="connsiteY53" fmla="*/ 232913 h 577970"/>
              <a:gd name="connsiteX54" fmla="*/ 4054416 w 5650302"/>
              <a:gd name="connsiteY54" fmla="*/ 250166 h 577970"/>
              <a:gd name="connsiteX55" fmla="*/ 4399472 w 5650302"/>
              <a:gd name="connsiteY55" fmla="*/ 258792 h 577970"/>
              <a:gd name="connsiteX56" fmla="*/ 5650302 w 5650302"/>
              <a:gd name="connsiteY56" fmla="*/ 250166 h 577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650302" h="577970">
                <a:moveTo>
                  <a:pt x="0" y="267419"/>
                </a:moveTo>
                <a:cubicBezTo>
                  <a:pt x="89140" y="264543"/>
                  <a:pt x="178363" y="263606"/>
                  <a:pt x="267419" y="258792"/>
                </a:cubicBezTo>
                <a:cubicBezTo>
                  <a:pt x="284884" y="257848"/>
                  <a:pt x="301687" y="250166"/>
                  <a:pt x="319178" y="250166"/>
                </a:cubicBezTo>
                <a:cubicBezTo>
                  <a:pt x="373888" y="250166"/>
                  <a:pt x="428432" y="256190"/>
                  <a:pt x="483080" y="258792"/>
                </a:cubicBezTo>
                <a:cubicBezTo>
                  <a:pt x="730940" y="270595"/>
                  <a:pt x="713969" y="268274"/>
                  <a:pt x="1009291" y="276045"/>
                </a:cubicBezTo>
                <a:cubicBezTo>
                  <a:pt x="1026544" y="281796"/>
                  <a:pt x="1042974" y="291290"/>
                  <a:pt x="1061049" y="293298"/>
                </a:cubicBezTo>
                <a:cubicBezTo>
                  <a:pt x="1178799" y="306381"/>
                  <a:pt x="1112715" y="300069"/>
                  <a:pt x="1259457" y="310551"/>
                </a:cubicBezTo>
                <a:cubicBezTo>
                  <a:pt x="1326454" y="332883"/>
                  <a:pt x="1253385" y="310851"/>
                  <a:pt x="1397480" y="327804"/>
                </a:cubicBezTo>
                <a:cubicBezTo>
                  <a:pt x="1409254" y="329189"/>
                  <a:pt x="1420586" y="333173"/>
                  <a:pt x="1431985" y="336430"/>
                </a:cubicBezTo>
                <a:cubicBezTo>
                  <a:pt x="1440728" y="338928"/>
                  <a:pt x="1448851" y="343855"/>
                  <a:pt x="1457865" y="345057"/>
                </a:cubicBezTo>
                <a:cubicBezTo>
                  <a:pt x="1492187" y="349633"/>
                  <a:pt x="1526876" y="350808"/>
                  <a:pt x="1561382" y="353683"/>
                </a:cubicBezTo>
                <a:cubicBezTo>
                  <a:pt x="1570008" y="356558"/>
                  <a:pt x="1579128" y="358243"/>
                  <a:pt x="1587261" y="362309"/>
                </a:cubicBezTo>
                <a:cubicBezTo>
                  <a:pt x="1654158" y="395758"/>
                  <a:pt x="1573965" y="366503"/>
                  <a:pt x="1639019" y="388189"/>
                </a:cubicBezTo>
                <a:cubicBezTo>
                  <a:pt x="1670898" y="436007"/>
                  <a:pt x="1638032" y="398184"/>
                  <a:pt x="1682151" y="422694"/>
                </a:cubicBezTo>
                <a:cubicBezTo>
                  <a:pt x="1700277" y="432764"/>
                  <a:pt x="1733910" y="457200"/>
                  <a:pt x="1733910" y="457200"/>
                </a:cubicBezTo>
                <a:cubicBezTo>
                  <a:pt x="1739661" y="465826"/>
                  <a:pt x="1743067" y="476602"/>
                  <a:pt x="1751163" y="483079"/>
                </a:cubicBezTo>
                <a:cubicBezTo>
                  <a:pt x="1758263" y="488759"/>
                  <a:pt x="1769476" y="486662"/>
                  <a:pt x="1777042" y="491706"/>
                </a:cubicBezTo>
                <a:cubicBezTo>
                  <a:pt x="1787193" y="498473"/>
                  <a:pt x="1794295" y="508959"/>
                  <a:pt x="1802921" y="517585"/>
                </a:cubicBezTo>
                <a:cubicBezTo>
                  <a:pt x="1812276" y="545647"/>
                  <a:pt x="1806891" y="547145"/>
                  <a:pt x="1837427" y="560717"/>
                </a:cubicBezTo>
                <a:cubicBezTo>
                  <a:pt x="1854045" y="568103"/>
                  <a:pt x="1889185" y="577970"/>
                  <a:pt x="1889185" y="577970"/>
                </a:cubicBezTo>
                <a:cubicBezTo>
                  <a:pt x="1915172" y="575371"/>
                  <a:pt x="1976730" y="582839"/>
                  <a:pt x="2001329" y="552091"/>
                </a:cubicBezTo>
                <a:cubicBezTo>
                  <a:pt x="2007010" y="544990"/>
                  <a:pt x="2005539" y="534160"/>
                  <a:pt x="2009955" y="526211"/>
                </a:cubicBezTo>
                <a:cubicBezTo>
                  <a:pt x="2020025" y="508085"/>
                  <a:pt x="2044461" y="474453"/>
                  <a:pt x="2044461" y="474453"/>
                </a:cubicBezTo>
                <a:cubicBezTo>
                  <a:pt x="2047336" y="465827"/>
                  <a:pt x="2046657" y="455004"/>
                  <a:pt x="2053087" y="448574"/>
                </a:cubicBezTo>
                <a:cubicBezTo>
                  <a:pt x="2067749" y="433912"/>
                  <a:pt x="2104846" y="414068"/>
                  <a:pt x="2104846" y="414068"/>
                </a:cubicBezTo>
                <a:lnTo>
                  <a:pt x="2122099" y="362309"/>
                </a:lnTo>
                <a:cubicBezTo>
                  <a:pt x="2129115" y="341260"/>
                  <a:pt x="2131254" y="327275"/>
                  <a:pt x="2147978" y="310551"/>
                </a:cubicBezTo>
                <a:cubicBezTo>
                  <a:pt x="2155309" y="303220"/>
                  <a:pt x="2165231" y="299049"/>
                  <a:pt x="2173857" y="293298"/>
                </a:cubicBezTo>
                <a:cubicBezTo>
                  <a:pt x="2219865" y="224287"/>
                  <a:pt x="2159480" y="307675"/>
                  <a:pt x="2216989" y="250166"/>
                </a:cubicBezTo>
                <a:cubicBezTo>
                  <a:pt x="2246893" y="220262"/>
                  <a:pt x="2218716" y="225436"/>
                  <a:pt x="2260121" y="207034"/>
                </a:cubicBezTo>
                <a:cubicBezTo>
                  <a:pt x="2276740" y="199648"/>
                  <a:pt x="2311880" y="189781"/>
                  <a:pt x="2311880" y="189781"/>
                </a:cubicBezTo>
                <a:cubicBezTo>
                  <a:pt x="2371204" y="150231"/>
                  <a:pt x="2343967" y="161832"/>
                  <a:pt x="2389517" y="146649"/>
                </a:cubicBezTo>
                <a:cubicBezTo>
                  <a:pt x="2438962" y="72483"/>
                  <a:pt x="2373124" y="159763"/>
                  <a:pt x="2432649" y="112143"/>
                </a:cubicBezTo>
                <a:cubicBezTo>
                  <a:pt x="2479375" y="74762"/>
                  <a:pt x="2417553" y="94891"/>
                  <a:pt x="2475782" y="69011"/>
                </a:cubicBezTo>
                <a:cubicBezTo>
                  <a:pt x="2492401" y="61625"/>
                  <a:pt x="2512408" y="61845"/>
                  <a:pt x="2527540" y="51758"/>
                </a:cubicBezTo>
                <a:cubicBezTo>
                  <a:pt x="2536166" y="46007"/>
                  <a:pt x="2543712" y="38146"/>
                  <a:pt x="2553419" y="34506"/>
                </a:cubicBezTo>
                <a:cubicBezTo>
                  <a:pt x="2567148" y="29358"/>
                  <a:pt x="2582327" y="29435"/>
                  <a:pt x="2596551" y="25879"/>
                </a:cubicBezTo>
                <a:cubicBezTo>
                  <a:pt x="2605373" y="23674"/>
                  <a:pt x="2613554" y="19226"/>
                  <a:pt x="2622431" y="17253"/>
                </a:cubicBezTo>
                <a:cubicBezTo>
                  <a:pt x="2654425" y="10143"/>
                  <a:pt x="2713338" y="3733"/>
                  <a:pt x="2743200" y="0"/>
                </a:cubicBezTo>
                <a:cubicBezTo>
                  <a:pt x="2803585" y="2875"/>
                  <a:pt x="2864368" y="1128"/>
                  <a:pt x="2924355" y="8626"/>
                </a:cubicBezTo>
                <a:cubicBezTo>
                  <a:pt x="2934643" y="9912"/>
                  <a:pt x="2940760" y="21668"/>
                  <a:pt x="2950234" y="25879"/>
                </a:cubicBezTo>
                <a:cubicBezTo>
                  <a:pt x="2966853" y="33265"/>
                  <a:pt x="2984740" y="37381"/>
                  <a:pt x="3001993" y="43132"/>
                </a:cubicBezTo>
                <a:lnTo>
                  <a:pt x="3131389" y="86264"/>
                </a:lnTo>
                <a:cubicBezTo>
                  <a:pt x="3131396" y="86266"/>
                  <a:pt x="3183140" y="103516"/>
                  <a:pt x="3183148" y="103517"/>
                </a:cubicBezTo>
                <a:lnTo>
                  <a:pt x="3269412" y="112143"/>
                </a:lnTo>
                <a:cubicBezTo>
                  <a:pt x="3286665" y="117894"/>
                  <a:pt x="3306038" y="119308"/>
                  <a:pt x="3321170" y="129396"/>
                </a:cubicBezTo>
                <a:cubicBezTo>
                  <a:pt x="3329796" y="135147"/>
                  <a:pt x="3337575" y="142438"/>
                  <a:pt x="3347049" y="146649"/>
                </a:cubicBezTo>
                <a:cubicBezTo>
                  <a:pt x="3363668" y="154035"/>
                  <a:pt x="3381555" y="158151"/>
                  <a:pt x="3398808" y="163902"/>
                </a:cubicBezTo>
                <a:cubicBezTo>
                  <a:pt x="3460845" y="184581"/>
                  <a:pt x="3383385" y="159495"/>
                  <a:pt x="3459193" y="181155"/>
                </a:cubicBezTo>
                <a:cubicBezTo>
                  <a:pt x="3467936" y="183653"/>
                  <a:pt x="3476251" y="187576"/>
                  <a:pt x="3485072" y="189781"/>
                </a:cubicBezTo>
                <a:cubicBezTo>
                  <a:pt x="3532537" y="201647"/>
                  <a:pt x="3542749" y="198654"/>
                  <a:pt x="3597216" y="207034"/>
                </a:cubicBezTo>
                <a:cubicBezTo>
                  <a:pt x="3611708" y="209263"/>
                  <a:pt x="3626124" y="212104"/>
                  <a:pt x="3640348" y="215660"/>
                </a:cubicBezTo>
                <a:cubicBezTo>
                  <a:pt x="3649170" y="217865"/>
                  <a:pt x="3657156" y="223661"/>
                  <a:pt x="3666227" y="224287"/>
                </a:cubicBezTo>
                <a:cubicBezTo>
                  <a:pt x="3740867" y="229435"/>
                  <a:pt x="3815752" y="230038"/>
                  <a:pt x="3890514" y="232913"/>
                </a:cubicBezTo>
                <a:cubicBezTo>
                  <a:pt x="3962842" y="247380"/>
                  <a:pt x="3947591" y="246210"/>
                  <a:pt x="4054416" y="250166"/>
                </a:cubicBezTo>
                <a:cubicBezTo>
                  <a:pt x="4169392" y="254424"/>
                  <a:pt x="4284453" y="255917"/>
                  <a:pt x="4399472" y="258792"/>
                </a:cubicBezTo>
                <a:cubicBezTo>
                  <a:pt x="4971458" y="237608"/>
                  <a:pt x="4554694" y="250166"/>
                  <a:pt x="5650302" y="250166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/>
          <p:nvPr/>
        </p:nvCxnSpPr>
        <p:spPr>
          <a:xfrm>
            <a:off x="3707904" y="1988840"/>
            <a:ext cx="360040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2371284" y="1772816"/>
            <a:ext cx="1552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ACT anterior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3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36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=60°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54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93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72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=120°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611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90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=150°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79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90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=150°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5436096" y="3501008"/>
            <a:ext cx="2520280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Não depende da magnetização da fonte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7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669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03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2" name="Conector reto 71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CaixaDeTexto 75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aixaDeTexto 76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7" name="CaixaDeTexto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ângulo 13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p:cxnSp>
        <p:nvCxnSpPr>
          <p:cNvPr id="7" name="Conector reto 6"/>
          <p:cNvCxnSpPr/>
          <p:nvPr/>
        </p:nvCxnSpPr>
        <p:spPr>
          <a:xfrm>
            <a:off x="268402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301935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3363630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435597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71601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5035580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6196652" y="1988840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6547748" y="1988840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6876256" y="1916832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69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633483" y="4922004"/>
                <a:ext cx="14030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483" y="4922004"/>
                <a:ext cx="1403013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9062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633483" y="4922004"/>
                <a:ext cx="14030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483" y="4922004"/>
                <a:ext cx="1403013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7308304" y="2348880"/>
            <a:ext cx="172819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FF0000"/>
                </a:solidFill>
              </a:rPr>
              <a:t>As estimativas da DE foram obtidas usando a ACT, tal como explicado anteriormente</a:t>
            </a:r>
            <a:endParaRPr lang="pt-B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31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761979" y="4922004"/>
                <a:ext cx="1130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979" y="4922004"/>
                <a:ext cx="1130501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28575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651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668344" y="4922004"/>
                <a:ext cx="14030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4922004"/>
                <a:ext cx="1403013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528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761979" y="4922004"/>
                <a:ext cx="1130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979" y="4922004"/>
                <a:ext cx="1130501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28575">
            <a:solidFill>
              <a:srgbClr val="CCCC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80834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761979" y="4922004"/>
                <a:ext cx="9329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8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800" b="0" i="1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pt-BR" sz="2800" dirty="0" smtClean="0"/>
                  <a:t>3</a:t>
                </a:r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979" y="4922004"/>
                <a:ext cx="932948" cy="523220"/>
              </a:xfrm>
              <a:prstGeom prst="rect">
                <a:avLst/>
              </a:prstGeom>
              <a:blipFill rotWithShape="1">
                <a:blip r:embed="rId3"/>
                <a:stretch>
                  <a:fillRect t="-10465" r="-12418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52128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320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652119" y="5444128"/>
            <a:ext cx="3373575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“Nuvem de soluções” sem relação direta com a forma das fontes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2518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p:cxnSp>
        <p:nvCxnSpPr>
          <p:cNvPr id="6" name="Conector reto 5"/>
          <p:cNvCxnSpPr/>
          <p:nvPr/>
        </p:nvCxnSpPr>
        <p:spPr>
          <a:xfrm>
            <a:off x="268402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301935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3363630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435597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471601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035580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6196652" y="1988840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6547748" y="1988840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6876256" y="1916832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4510793" y="5444128"/>
            <a:ext cx="4514902" cy="129724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A ASA pode ajudar no critério de seleção das “melhores soluções” da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Euler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2449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Comentários Finais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198470" y="2098591"/>
            <a:ext cx="36436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rgbClr val="FF0000"/>
                </a:solidFill>
              </a:rPr>
              <a:t>Duas técnicas amplamente difundidas na comunidade científica</a:t>
            </a:r>
            <a:endParaRPr lang="pt-B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04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Conector reto 7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CaixaDeTexto 82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4" name="CaixaDe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tângulo 84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6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b="0" dirty="0" smtClean="0"/>
                  <a:t>ASA 2D</a:t>
                </a:r>
              </a:p>
              <a:p>
                <a:pPr algn="ctr"/>
                <a:endParaRPr lang="pt-BR" sz="24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𝐴𝑆𝐴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blipFill rotWithShape="1">
                <a:blip r:embed="rId4"/>
                <a:stretch>
                  <a:fillRect t="-260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81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  <p:sp>
        <p:nvSpPr>
          <p:cNvPr id="3" name="Elipse 2"/>
          <p:cNvSpPr/>
          <p:nvPr/>
        </p:nvSpPr>
        <p:spPr>
          <a:xfrm>
            <a:off x="6302429" y="4933804"/>
            <a:ext cx="2230011" cy="12419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b="0" dirty="0" smtClean="0"/>
                  <a:t>ASA 2D</a:t>
                </a:r>
              </a:p>
              <a:p>
                <a:pPr algn="ctr"/>
                <a:endParaRPr lang="pt-BR" sz="24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𝐴𝑆𝐴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blipFill rotWithShape="1">
                <a:blip r:embed="rId4"/>
                <a:stretch>
                  <a:fillRect t="-2609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62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3D</a:t>
            </a:r>
          </a:p>
        </p:txBody>
      </p:sp>
      <p:sp>
        <p:nvSpPr>
          <p:cNvPr id="3" name="Elipse 2"/>
          <p:cNvSpPr/>
          <p:nvPr/>
        </p:nvSpPr>
        <p:spPr>
          <a:xfrm>
            <a:off x="6302429" y="4933804"/>
            <a:ext cx="2230011" cy="12419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29711" y="4365104"/>
                <a:ext cx="5594417" cy="204530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b="0" dirty="0" smtClean="0"/>
                  <a:t>ASA 3D</a:t>
                </a:r>
              </a:p>
              <a:p>
                <a:pPr algn="ctr"/>
                <a:endParaRPr lang="pt-BR" sz="24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𝐴𝑆𝐴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11" y="4365104"/>
                <a:ext cx="5594417" cy="2045303"/>
              </a:xfrm>
              <a:prstGeom prst="rect">
                <a:avLst/>
              </a:prstGeom>
              <a:blipFill rotWithShape="1">
                <a:blip r:embed="rId4"/>
                <a:stretch>
                  <a:fillRect t="-2609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45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3563888" y="2066264"/>
            <a:ext cx="663595" cy="304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691680" y="1978027"/>
            <a:ext cx="802951" cy="28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710864" y="2263224"/>
            <a:ext cx="2772000" cy="27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2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3563888" y="2066264"/>
            <a:ext cx="663595" cy="304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691680" y="1978027"/>
            <a:ext cx="802951" cy="28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710864" y="2263224"/>
            <a:ext cx="2772000" cy="27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542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3563888" y="2066264"/>
            <a:ext cx="663595" cy="304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691680" y="1978027"/>
            <a:ext cx="802951" cy="28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710864" y="2263224"/>
            <a:ext cx="2772000" cy="27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148500" y="3663057"/>
            <a:ext cx="399145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4788024" y="3658672"/>
            <a:ext cx="399145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6489000" y="3861048"/>
            <a:ext cx="720000" cy="72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5148064" y="3658672"/>
            <a:ext cx="0" cy="145679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4716016" y="465313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z</a:t>
            </a:r>
            <a:endParaRPr lang="pt-BR" sz="2400" dirty="0"/>
          </a:p>
        </p:txBody>
      </p:sp>
      <p:cxnSp>
        <p:nvCxnSpPr>
          <p:cNvPr id="14" name="Conector de seta reta 13"/>
          <p:cNvCxnSpPr/>
          <p:nvPr/>
        </p:nvCxnSpPr>
        <p:spPr>
          <a:xfrm rot="16200000">
            <a:off x="6759128" y="2043025"/>
            <a:ext cx="0" cy="3204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7929080" y="367148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y</a:t>
            </a:r>
            <a:endParaRPr lang="pt-BR" sz="2400" dirty="0"/>
          </a:p>
        </p:txBody>
      </p:sp>
      <p:sp>
        <p:nvSpPr>
          <p:cNvPr id="16" name="Seta em curva para baixo 15"/>
          <p:cNvSpPr/>
          <p:nvPr/>
        </p:nvSpPr>
        <p:spPr>
          <a:xfrm>
            <a:off x="3851920" y="3097535"/>
            <a:ext cx="1394075" cy="493329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44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394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16832"/>
            <a:ext cx="4680000" cy="349244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8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4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16832"/>
            <a:ext cx="4679998" cy="349244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751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1916832"/>
            <a:ext cx="4679998" cy="349244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16832"/>
            <a:ext cx="4679998" cy="349244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6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CaixaDeTexto 79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tângulo 81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79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1916832"/>
            <a:ext cx="4679998" cy="34924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16832"/>
            <a:ext cx="4679997" cy="349244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58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1916832"/>
            <a:ext cx="4679997" cy="34924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16832"/>
            <a:ext cx="4679997" cy="349244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252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 Amplitude do Sinal Analítico produzida por corpos </a:t>
            </a:r>
            <a:r>
              <a:rPr lang="pt-BR" dirty="0" smtClean="0">
                <a:solidFill>
                  <a:srgbClr val="FF0000"/>
                </a:solidFill>
              </a:rPr>
              <a:t>2D NÃO DEPENDE</a:t>
            </a:r>
            <a:r>
              <a:rPr lang="pt-BR" dirty="0" smtClean="0"/>
              <a:t> da direção de magnetização das fontes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/>
              <a:t>A Amplitude do Sinal Analítico produzida por </a:t>
            </a:r>
            <a:r>
              <a:rPr lang="pt-BR" dirty="0" smtClean="0"/>
              <a:t>corpos </a:t>
            </a:r>
            <a:r>
              <a:rPr lang="pt-BR" dirty="0" smtClean="0">
                <a:solidFill>
                  <a:srgbClr val="FF0000"/>
                </a:solidFill>
              </a:rPr>
              <a:t>3D DEPENDE</a:t>
            </a:r>
            <a:r>
              <a:rPr lang="pt-BR" dirty="0" smtClean="0"/>
              <a:t> da </a:t>
            </a:r>
            <a:r>
              <a:rPr lang="pt-BR" dirty="0"/>
              <a:t>direção de magnetização das </a:t>
            </a:r>
            <a:r>
              <a:rPr lang="pt-BR" dirty="0" smtClean="0"/>
              <a:t>fontes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034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Comentários Finais</a:t>
            </a:r>
          </a:p>
        </p:txBody>
      </p:sp>
    </p:spTree>
    <p:extLst>
      <p:ext uri="{BB962C8B-B14F-4D97-AF65-F5344CB8AC3E}">
        <p14:creationId xmlns:p14="http://schemas.microsoft.com/office/powerpoint/2010/main" val="8881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</a:t>
            </a:r>
            <a:r>
              <a:rPr lang="pt-BR" dirty="0"/>
              <a:t>gerar resultados </a:t>
            </a:r>
            <a:r>
              <a:rPr lang="pt-BR" dirty="0" smtClean="0"/>
              <a:t>sem sentido</a:t>
            </a:r>
          </a:p>
          <a:p>
            <a:r>
              <a:rPr lang="pt-BR" dirty="0" smtClean="0"/>
              <a:t>Diferente da sísmica ou métodos EM, os métodos potenciais são </a:t>
            </a:r>
            <a:r>
              <a:rPr lang="pt-BR" dirty="0"/>
              <a:t>menos custosos </a:t>
            </a:r>
            <a:r>
              <a:rPr lang="pt-BR" dirty="0" smtClean="0"/>
              <a:t>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5496" y="1556792"/>
            <a:ext cx="9036496" cy="47921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23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</a:t>
            </a:r>
            <a:r>
              <a:rPr lang="pt-BR" dirty="0"/>
              <a:t>gerar resultados </a:t>
            </a:r>
            <a:r>
              <a:rPr lang="pt-BR" dirty="0" smtClean="0"/>
              <a:t>sem sentido</a:t>
            </a:r>
          </a:p>
          <a:p>
            <a:r>
              <a:rPr lang="pt-BR" dirty="0" smtClean="0"/>
              <a:t>Diferente da sísmica ou métodos EM, os métodos potenciais são </a:t>
            </a:r>
            <a:r>
              <a:rPr lang="pt-BR" dirty="0"/>
              <a:t>menos custosos </a:t>
            </a:r>
            <a:r>
              <a:rPr lang="pt-BR" dirty="0" smtClean="0"/>
              <a:t>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72008" y="2492894"/>
            <a:ext cx="9036496" cy="360040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462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gerar resultados sem sentido</a:t>
            </a:r>
          </a:p>
          <a:p>
            <a:r>
              <a:rPr lang="pt-BR" dirty="0" smtClean="0"/>
              <a:t>Diferente da sísmica ou métodos EM, os métodos potenciais são </a:t>
            </a:r>
            <a:r>
              <a:rPr lang="pt-BR" dirty="0"/>
              <a:t>menos custosos </a:t>
            </a:r>
            <a:r>
              <a:rPr lang="pt-BR" dirty="0" smtClean="0"/>
              <a:t>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07504" y="3288957"/>
            <a:ext cx="9036496" cy="27050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07504" y="1498432"/>
            <a:ext cx="9036496" cy="9480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117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</a:t>
            </a:r>
            <a:r>
              <a:rPr lang="pt-BR" dirty="0"/>
              <a:t>gerar resultados </a:t>
            </a:r>
            <a:r>
              <a:rPr lang="pt-BR" dirty="0" smtClean="0"/>
              <a:t>sem sentido</a:t>
            </a:r>
          </a:p>
          <a:p>
            <a:r>
              <a:rPr lang="pt-BR" dirty="0" smtClean="0"/>
              <a:t>Diferente da sísmica ou métodos EM, os métodos potenciais são </a:t>
            </a:r>
            <a:r>
              <a:rPr lang="pt-BR" dirty="0" smtClean="0"/>
              <a:t>menos custosos do </a:t>
            </a:r>
            <a:r>
              <a:rPr lang="pt-BR" dirty="0" smtClean="0"/>
              <a:t>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07504" y="4437112"/>
            <a:ext cx="9036496" cy="167961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07504" y="1578074"/>
            <a:ext cx="9036496" cy="167961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9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</a:t>
            </a:r>
            <a:r>
              <a:rPr lang="pt-BR" dirty="0"/>
              <a:t>gerar resultados </a:t>
            </a:r>
            <a:r>
              <a:rPr lang="pt-BR" dirty="0" smtClean="0"/>
              <a:t>sem sentido</a:t>
            </a:r>
          </a:p>
          <a:p>
            <a:r>
              <a:rPr lang="pt-BR" dirty="0" smtClean="0"/>
              <a:t>Diferente da sísmica ou métodos EM, os métodos potenciais são </a:t>
            </a:r>
            <a:r>
              <a:rPr lang="pt-BR" dirty="0"/>
              <a:t>menos custosos </a:t>
            </a:r>
            <a:r>
              <a:rPr lang="pt-BR" dirty="0" smtClean="0"/>
              <a:t>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11149" y="1484784"/>
            <a:ext cx="9036496" cy="29755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27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85823" y="2146417"/>
            <a:ext cx="7954939" cy="150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 grande maioria das técnicas em métodos potenciais precisam ser testadas em situações que representem as condições reais da área de estudo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794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2411760" y="2924944"/>
            <a:ext cx="2218791" cy="488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CaixaDeTexto 81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aixaDeTexto 82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3" name="CaixaDeTexto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tângulo 83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19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85823" y="2146417"/>
            <a:ext cx="7954939" cy="150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 grande maioria das técnicas em métodos potenciais precisam ser testadas em situações que representem as condições reais da área de estudo</a:t>
            </a:r>
            <a:endParaRPr lang="pt-BR" sz="28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94144" y="4088511"/>
            <a:ext cx="7954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Nenhum resultado obtido de maneira completamente automática é confiável do ponto de vista científico</a:t>
            </a:r>
            <a:endParaRPr lang="pt-B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21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94144" y="3415640"/>
            <a:ext cx="79549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 apresentação e os códigos feitos para gerar os resultados mostrados aqui </a:t>
            </a:r>
            <a:r>
              <a:rPr lang="pt-BR" sz="2800" dirty="0" smtClean="0"/>
              <a:t>estão disponíveis </a:t>
            </a:r>
            <a:r>
              <a:rPr lang="pt-BR" sz="2800" dirty="0" smtClean="0"/>
              <a:t>em </a:t>
            </a:r>
            <a:r>
              <a:rPr lang="pt-BR" sz="2800" dirty="0" smtClean="0"/>
              <a:t>um repositório no </a:t>
            </a:r>
            <a:r>
              <a:rPr lang="pt-BR" sz="2800" dirty="0" err="1" smtClean="0"/>
              <a:t>GitHub</a:t>
            </a:r>
            <a:r>
              <a:rPr lang="pt-BR" sz="2800" dirty="0" smtClean="0"/>
              <a:t>:</a:t>
            </a:r>
          </a:p>
          <a:p>
            <a:pPr algn="ctr"/>
            <a:endParaRPr lang="pt-BR" sz="2800" dirty="0"/>
          </a:p>
          <a:p>
            <a:pPr algn="ctr"/>
            <a:r>
              <a:rPr lang="pt-BR" sz="2800" dirty="0" smtClean="0"/>
              <a:t>https</a:t>
            </a:r>
            <a:r>
              <a:rPr lang="pt-BR" sz="2800" dirty="0"/>
              <a:t>://</a:t>
            </a:r>
            <a:r>
              <a:rPr lang="pt-BR" sz="2800" dirty="0" smtClean="0"/>
              <a:t>github.com/birocoles/Disciplina-metodos-potenciais/tree/euler/Aulas/Deconvolucao_Euler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628800"/>
            <a:ext cx="1440000" cy="144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62880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9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196752"/>
            <a:ext cx="8229600" cy="51125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/>
              <a:t>Thompson, D.: EULDPH: A new technique for making </a:t>
            </a:r>
            <a:r>
              <a:rPr lang="en-US" sz="1600" dirty="0" smtClean="0"/>
              <a:t>computer assisted depth estimates </a:t>
            </a:r>
            <a:r>
              <a:rPr lang="en-US" sz="1600" dirty="0"/>
              <a:t>from magnetic data, Geophysics, 47</a:t>
            </a:r>
            <a:r>
              <a:rPr lang="en-US" sz="1600" dirty="0" smtClean="0"/>
              <a:t>, </a:t>
            </a:r>
            <a:r>
              <a:rPr lang="pt-BR" sz="1600" dirty="0" smtClean="0"/>
              <a:t>980 </a:t>
            </a:r>
            <a:r>
              <a:rPr lang="pt-BR" sz="1600" dirty="0"/>
              <a:t>31–37, doi:10.1190/1.1441278, </a:t>
            </a:r>
            <a:r>
              <a:rPr lang="pt-BR" sz="1600" dirty="0" smtClean="0"/>
              <a:t>1982</a:t>
            </a:r>
          </a:p>
          <a:p>
            <a:pPr algn="just"/>
            <a:r>
              <a:rPr lang="pt-BR" sz="1600" dirty="0" err="1"/>
              <a:t>Reid</a:t>
            </a:r>
            <a:r>
              <a:rPr lang="pt-BR" sz="1600" dirty="0"/>
              <a:t>, A., </a:t>
            </a:r>
            <a:r>
              <a:rPr lang="pt-BR" sz="1600" dirty="0" err="1"/>
              <a:t>Allsop</a:t>
            </a:r>
            <a:r>
              <a:rPr lang="pt-BR" sz="1600" dirty="0"/>
              <a:t>, J., </a:t>
            </a:r>
            <a:r>
              <a:rPr lang="pt-BR" sz="1600" dirty="0" err="1"/>
              <a:t>Granser</a:t>
            </a:r>
            <a:r>
              <a:rPr lang="pt-BR" sz="1600" dirty="0"/>
              <a:t>, H., </a:t>
            </a:r>
            <a:r>
              <a:rPr lang="pt-BR" sz="1600" dirty="0" err="1"/>
              <a:t>Millett</a:t>
            </a:r>
            <a:r>
              <a:rPr lang="pt-BR" sz="1600" dirty="0"/>
              <a:t>, A., </a:t>
            </a:r>
            <a:r>
              <a:rPr lang="pt-BR" sz="1600" dirty="0" err="1"/>
              <a:t>and</a:t>
            </a:r>
            <a:r>
              <a:rPr lang="pt-BR" sz="1600" dirty="0"/>
              <a:t> </a:t>
            </a:r>
            <a:r>
              <a:rPr lang="pt-BR" sz="1600" dirty="0" err="1"/>
              <a:t>Somerton</a:t>
            </a:r>
            <a:r>
              <a:rPr lang="pt-BR" sz="1600" dirty="0"/>
              <a:t>, I.: </a:t>
            </a:r>
            <a:r>
              <a:rPr lang="pt-BR" sz="1600" dirty="0" err="1" smtClean="0"/>
              <a:t>Magnetic</a:t>
            </a:r>
            <a:r>
              <a:rPr lang="pt-BR" sz="1600" dirty="0" smtClean="0"/>
              <a:t> </a:t>
            </a:r>
            <a:r>
              <a:rPr lang="en-US" sz="1600" dirty="0" smtClean="0"/>
              <a:t>interpretation </a:t>
            </a:r>
            <a:r>
              <a:rPr lang="en-US" sz="1600" dirty="0"/>
              <a:t>in three </a:t>
            </a:r>
            <a:r>
              <a:rPr lang="en-US" sz="1600" dirty="0" smtClean="0"/>
              <a:t>dimensions using </a:t>
            </a:r>
            <a:r>
              <a:rPr lang="en-US" sz="1600" dirty="0"/>
              <a:t>Euler </a:t>
            </a:r>
            <a:r>
              <a:rPr lang="en-US" sz="1600" dirty="0" err="1"/>
              <a:t>deconvolution</a:t>
            </a:r>
            <a:r>
              <a:rPr lang="en-US" sz="1600" dirty="0" smtClean="0"/>
              <a:t>, </a:t>
            </a:r>
            <a:r>
              <a:rPr lang="pt-BR" sz="1600" dirty="0" err="1" smtClean="0"/>
              <a:t>Geophysics</a:t>
            </a:r>
            <a:r>
              <a:rPr lang="pt-BR" sz="1600" dirty="0"/>
              <a:t>, 55, 80–91, doi:10.1190/1.1442774, </a:t>
            </a:r>
            <a:r>
              <a:rPr lang="pt-BR" sz="1600" dirty="0" smtClean="0"/>
              <a:t>1990</a:t>
            </a:r>
          </a:p>
          <a:p>
            <a:pPr algn="just"/>
            <a:r>
              <a:rPr lang="pt-BR" sz="1600" dirty="0" err="1" smtClean="0"/>
              <a:t>Fairhead</a:t>
            </a:r>
            <a:r>
              <a:rPr lang="pt-BR" sz="1600" dirty="0" smtClean="0"/>
              <a:t>, </a:t>
            </a:r>
            <a:r>
              <a:rPr lang="pt-BR" sz="1600" dirty="0"/>
              <a:t>J. D. </a:t>
            </a:r>
            <a:r>
              <a:rPr lang="pt-BR" sz="1600" dirty="0" smtClean="0"/>
              <a:t>,</a:t>
            </a:r>
            <a:r>
              <a:rPr lang="pt-BR" sz="1600" dirty="0"/>
              <a:t> </a:t>
            </a:r>
            <a:r>
              <a:rPr lang="pt-BR" sz="1600" dirty="0" smtClean="0"/>
              <a:t>Bennett, </a:t>
            </a:r>
            <a:r>
              <a:rPr lang="pt-BR" sz="1600" dirty="0"/>
              <a:t>K. J.</a:t>
            </a:r>
            <a:r>
              <a:rPr lang="pt-BR" sz="1600" dirty="0" smtClean="0"/>
              <a:t>,</a:t>
            </a:r>
            <a:r>
              <a:rPr lang="pt-BR" sz="1600" dirty="0"/>
              <a:t> </a:t>
            </a:r>
            <a:r>
              <a:rPr lang="pt-BR" sz="1600" dirty="0" smtClean="0"/>
              <a:t>Gordon, </a:t>
            </a:r>
            <a:r>
              <a:rPr lang="pt-BR" sz="1600" dirty="0"/>
              <a:t>D. R. H.</a:t>
            </a:r>
            <a:r>
              <a:rPr lang="pt-BR" sz="1600" dirty="0" smtClean="0"/>
              <a:t>, </a:t>
            </a:r>
            <a:r>
              <a:rPr lang="pt-BR" sz="1600" dirty="0" err="1"/>
              <a:t>and</a:t>
            </a:r>
            <a:r>
              <a:rPr lang="pt-BR" sz="1600" dirty="0"/>
              <a:t> </a:t>
            </a:r>
            <a:r>
              <a:rPr lang="pt-BR" sz="1600" dirty="0" smtClean="0"/>
              <a:t>Huang, </a:t>
            </a:r>
            <a:r>
              <a:rPr lang="pt-BR" sz="1600" dirty="0"/>
              <a:t>D. </a:t>
            </a:r>
            <a:r>
              <a:rPr lang="pt-BR" sz="1600" dirty="0" smtClean="0"/>
              <a:t>: </a:t>
            </a:r>
            <a:r>
              <a:rPr lang="pt-BR" sz="1600" dirty="0"/>
              <a:t>Euler: </a:t>
            </a:r>
            <a:r>
              <a:rPr lang="pt-BR" sz="1600" dirty="0" err="1"/>
              <a:t>Beyond</a:t>
            </a:r>
            <a:r>
              <a:rPr lang="pt-BR" sz="1600" dirty="0"/>
              <a:t> </a:t>
            </a:r>
            <a:r>
              <a:rPr lang="pt-BR" sz="1600" dirty="0" err="1"/>
              <a:t>the</a:t>
            </a:r>
            <a:r>
              <a:rPr lang="pt-BR" sz="1600" dirty="0"/>
              <a:t> “Black Box”. SEG </a:t>
            </a:r>
            <a:r>
              <a:rPr lang="pt-BR" sz="1600" dirty="0" err="1"/>
              <a:t>Technical</a:t>
            </a:r>
            <a:r>
              <a:rPr lang="pt-BR" sz="1600" dirty="0"/>
              <a:t> </a:t>
            </a:r>
            <a:r>
              <a:rPr lang="pt-BR" sz="1600" dirty="0" err="1"/>
              <a:t>Program</a:t>
            </a:r>
            <a:r>
              <a:rPr lang="pt-BR" sz="1600" dirty="0"/>
              <a:t> </a:t>
            </a:r>
            <a:r>
              <a:rPr lang="pt-BR" sz="1600" dirty="0" err="1"/>
              <a:t>Expanded</a:t>
            </a:r>
            <a:r>
              <a:rPr lang="pt-BR" sz="1600" dirty="0"/>
              <a:t> Abstracts 1994</a:t>
            </a:r>
            <a:r>
              <a:rPr lang="pt-BR" sz="1600" dirty="0" smtClean="0"/>
              <a:t>: 422-424, </a:t>
            </a:r>
            <a:r>
              <a:rPr lang="pt-BR" sz="1600" dirty="0" err="1" smtClean="0"/>
              <a:t>doi</a:t>
            </a:r>
            <a:r>
              <a:rPr lang="pt-BR" sz="1600" dirty="0"/>
              <a:t>: </a:t>
            </a:r>
            <a:r>
              <a:rPr lang="pt-BR" sz="1600" dirty="0" smtClean="0"/>
              <a:t>10.1190/1.1932113, 1994</a:t>
            </a:r>
            <a:endParaRPr lang="pt-BR" sz="1600" dirty="0"/>
          </a:p>
          <a:p>
            <a:pPr algn="just"/>
            <a:r>
              <a:rPr lang="pt-BR" sz="1600" dirty="0" err="1" smtClean="0"/>
              <a:t>Stavrev</a:t>
            </a:r>
            <a:r>
              <a:rPr lang="pt-BR" sz="1600" dirty="0" smtClean="0"/>
              <a:t>, P. Y.: </a:t>
            </a:r>
            <a:r>
              <a:rPr lang="en-US" sz="1600" dirty="0"/>
              <a:t>Euler </a:t>
            </a:r>
            <a:r>
              <a:rPr lang="en-US" sz="1600" dirty="0" err="1"/>
              <a:t>deconvolution</a:t>
            </a:r>
            <a:r>
              <a:rPr lang="en-US" sz="1600" dirty="0"/>
              <a:t> using differential </a:t>
            </a:r>
            <a:r>
              <a:rPr lang="en-US" sz="1600" dirty="0" smtClean="0"/>
              <a:t>similarity transformations </a:t>
            </a:r>
            <a:r>
              <a:rPr lang="en-US" sz="1600" dirty="0"/>
              <a:t>of gravity or magnetic anomalies, Geophysical </a:t>
            </a:r>
            <a:r>
              <a:rPr lang="en-US" sz="1600" dirty="0" smtClean="0"/>
              <a:t>Prospecting, 45</a:t>
            </a:r>
            <a:r>
              <a:rPr lang="en-US" sz="1600" dirty="0"/>
              <a:t>, </a:t>
            </a:r>
            <a:r>
              <a:rPr lang="en-US" sz="1600" dirty="0" smtClean="0"/>
              <a:t>207–246, </a:t>
            </a:r>
            <a:r>
              <a:rPr lang="pt-BR" sz="1600" dirty="0" err="1" smtClean="0"/>
              <a:t>doi</a:t>
            </a:r>
            <a:r>
              <a:rPr lang="pt-BR" sz="1600" dirty="0" smtClean="0"/>
              <a:t>:</a:t>
            </a:r>
            <a:r>
              <a:rPr lang="pt-BR" sz="1600" dirty="0"/>
              <a:t> </a:t>
            </a:r>
            <a:r>
              <a:rPr lang="pt-BR" sz="1600" dirty="0" smtClean="0"/>
              <a:t>10.1046/j.1365-2478.1997.00331.x, </a:t>
            </a:r>
            <a:r>
              <a:rPr lang="en-US" sz="1600" dirty="0" smtClean="0"/>
              <a:t>1997</a:t>
            </a:r>
          </a:p>
          <a:p>
            <a:pPr algn="just"/>
            <a:r>
              <a:rPr lang="pt-BR" sz="1600" dirty="0" smtClean="0"/>
              <a:t>Barbosa, V. C. F., Silva, J. B. C. e Medeiros, W E., </a:t>
            </a:r>
            <a:r>
              <a:rPr lang="en-US" sz="1600" dirty="0"/>
              <a:t>Stability analysis and improvement of structural index </a:t>
            </a:r>
            <a:r>
              <a:rPr lang="en-US" sz="1600" dirty="0" smtClean="0"/>
              <a:t>estimation in </a:t>
            </a:r>
            <a:r>
              <a:rPr lang="en-US" sz="1600" dirty="0"/>
              <a:t>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, Geophysics, 64(1), 48-60, </a:t>
            </a:r>
            <a:r>
              <a:rPr lang="en-US" sz="1600" dirty="0" err="1" smtClean="0"/>
              <a:t>doi</a:t>
            </a:r>
            <a:r>
              <a:rPr lang="en-US" sz="1600" dirty="0"/>
              <a:t>: </a:t>
            </a:r>
            <a:r>
              <a:rPr lang="en-US" sz="1600" dirty="0" smtClean="0"/>
              <a:t>10.1190/1.1444529,</a:t>
            </a:r>
            <a:r>
              <a:rPr lang="pt-BR" sz="1600" dirty="0" smtClean="0"/>
              <a:t> 1999</a:t>
            </a:r>
          </a:p>
          <a:p>
            <a:pPr algn="just"/>
            <a:r>
              <a:rPr lang="pt-BR" sz="1600" dirty="0" err="1" smtClean="0"/>
              <a:t>Mushayandebvu</a:t>
            </a:r>
            <a:r>
              <a:rPr lang="pt-BR" sz="1600" dirty="0" smtClean="0"/>
              <a:t> , M. F., van </a:t>
            </a:r>
            <a:r>
              <a:rPr lang="pt-BR" sz="1600" dirty="0" err="1" smtClean="0"/>
              <a:t>Driel</a:t>
            </a:r>
            <a:r>
              <a:rPr lang="pt-BR" sz="1600" dirty="0" smtClean="0"/>
              <a:t> , P., </a:t>
            </a:r>
            <a:r>
              <a:rPr lang="pt-BR" sz="1600" dirty="0" err="1" smtClean="0"/>
              <a:t>Reid</a:t>
            </a:r>
            <a:r>
              <a:rPr lang="pt-BR" sz="1600" dirty="0" smtClean="0"/>
              <a:t>, A. B. e </a:t>
            </a:r>
            <a:r>
              <a:rPr lang="pt-BR" sz="1600" dirty="0" err="1" smtClean="0"/>
              <a:t>Fairhead</a:t>
            </a:r>
            <a:r>
              <a:rPr lang="pt-BR" sz="1600" dirty="0" smtClean="0"/>
              <a:t> , J. D., </a:t>
            </a:r>
            <a:r>
              <a:rPr lang="en-US" sz="1600" dirty="0"/>
              <a:t>Magnetic source parameters of </a:t>
            </a:r>
            <a:r>
              <a:rPr lang="en-US" sz="1600" dirty="0" smtClean="0"/>
              <a:t>two-dimensional structures </a:t>
            </a:r>
            <a:r>
              <a:rPr lang="en-US" sz="1600" dirty="0"/>
              <a:t>using extended 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, Geophysics, 66(3), 814-823,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10.1190/1.1444971, 2001</a:t>
            </a:r>
          </a:p>
          <a:p>
            <a:pPr algn="just"/>
            <a:r>
              <a:rPr lang="pt-BR" sz="1600" dirty="0" err="1" smtClean="0"/>
              <a:t>Nabighian</a:t>
            </a:r>
            <a:r>
              <a:rPr lang="pt-BR" sz="1600" dirty="0" smtClean="0"/>
              <a:t> , M. N. e Hansen, R. O., </a:t>
            </a:r>
            <a:r>
              <a:rPr lang="en-US" sz="1600" dirty="0"/>
              <a:t>Unification of Euler and Werner </a:t>
            </a:r>
            <a:r>
              <a:rPr lang="en-US" sz="1600" dirty="0" err="1"/>
              <a:t>deconvolution</a:t>
            </a:r>
            <a:r>
              <a:rPr lang="en-US" sz="1600" dirty="0"/>
              <a:t> in three </a:t>
            </a:r>
            <a:r>
              <a:rPr lang="en-US" sz="1600" dirty="0" smtClean="0"/>
              <a:t>dimensions via </a:t>
            </a:r>
            <a:r>
              <a:rPr lang="en-US" sz="1600" dirty="0"/>
              <a:t>the generalized Hilbert </a:t>
            </a:r>
            <a:r>
              <a:rPr lang="en-US" sz="1600" dirty="0" smtClean="0"/>
              <a:t>transform, Geophysics, 66(6), 1805-1810,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10.1190/1.1487122, 2001</a:t>
            </a:r>
          </a:p>
          <a:p>
            <a:pPr algn="just"/>
            <a:r>
              <a:rPr lang="pt-BR" sz="1600" dirty="0"/>
              <a:t>Silva, J. B. C, Barbosa, V. C. F. e Medeiros, W. E., </a:t>
            </a:r>
            <a:r>
              <a:rPr lang="en-US" sz="1600" dirty="0"/>
              <a:t>Scattering, symmetry, and bias analysis of source-position estimates in Euler </a:t>
            </a:r>
            <a:r>
              <a:rPr lang="en-US" sz="1600" dirty="0" err="1"/>
              <a:t>deconvolution</a:t>
            </a:r>
            <a:r>
              <a:rPr lang="en-US" sz="1600" dirty="0"/>
              <a:t> and its practical implications</a:t>
            </a:r>
            <a:r>
              <a:rPr lang="pt-BR" sz="1600" dirty="0"/>
              <a:t>, </a:t>
            </a:r>
            <a:r>
              <a:rPr lang="pt-BR" sz="1600" dirty="0" err="1"/>
              <a:t>Geophysics</a:t>
            </a:r>
            <a:r>
              <a:rPr lang="pt-BR" sz="1600" dirty="0"/>
              <a:t>, 66(4), 1149-1156, </a:t>
            </a:r>
            <a:r>
              <a:rPr lang="pt-BR" sz="1600" dirty="0" err="1"/>
              <a:t>doi</a:t>
            </a:r>
            <a:r>
              <a:rPr lang="pt-BR" sz="1600" dirty="0"/>
              <a:t>: 10.1190/1.1487062, 2001</a:t>
            </a:r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042138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196752"/>
            <a:ext cx="8229600" cy="51125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 dirty="0" err="1" smtClean="0"/>
              <a:t>Mikhailov</a:t>
            </a:r>
            <a:r>
              <a:rPr lang="pt-BR" sz="1600" dirty="0" smtClean="0"/>
              <a:t>, V., </a:t>
            </a:r>
            <a:r>
              <a:rPr lang="pt-BR" sz="1600" dirty="0" err="1" smtClean="0"/>
              <a:t>Galdeano</a:t>
            </a:r>
            <a:r>
              <a:rPr lang="pt-BR" sz="1600" dirty="0" smtClean="0"/>
              <a:t>, A., </a:t>
            </a:r>
            <a:r>
              <a:rPr lang="pt-BR" sz="1600" dirty="0" err="1" smtClean="0"/>
              <a:t>Diament</a:t>
            </a:r>
            <a:r>
              <a:rPr lang="pt-BR" sz="1600" dirty="0" smtClean="0"/>
              <a:t>, M., </a:t>
            </a:r>
            <a:r>
              <a:rPr lang="pt-BR" sz="1600" dirty="0" err="1" smtClean="0"/>
              <a:t>Gvishiani</a:t>
            </a:r>
            <a:r>
              <a:rPr lang="pt-BR" sz="1600" dirty="0" smtClean="0"/>
              <a:t>, A, </a:t>
            </a:r>
            <a:r>
              <a:rPr lang="pt-BR" sz="1600" dirty="0" err="1" smtClean="0"/>
              <a:t>Agayan</a:t>
            </a:r>
            <a:r>
              <a:rPr lang="pt-BR" sz="1600" dirty="0" smtClean="0"/>
              <a:t>, S., </a:t>
            </a:r>
            <a:r>
              <a:rPr lang="pt-BR" sz="1600" dirty="0" err="1" smtClean="0"/>
              <a:t>Bogoutdinov</a:t>
            </a:r>
            <a:r>
              <a:rPr lang="pt-BR" sz="1600" dirty="0" smtClean="0"/>
              <a:t>, S., </a:t>
            </a:r>
            <a:r>
              <a:rPr lang="pt-BR" sz="1600" dirty="0" err="1" smtClean="0"/>
              <a:t>Graeva</a:t>
            </a:r>
            <a:r>
              <a:rPr lang="pt-BR" sz="1600" dirty="0" smtClean="0"/>
              <a:t>, E. e </a:t>
            </a:r>
            <a:r>
              <a:rPr lang="pt-BR" sz="1600" dirty="0" err="1" smtClean="0"/>
              <a:t>Sailhac</a:t>
            </a:r>
            <a:r>
              <a:rPr lang="pt-BR" sz="1600" dirty="0" smtClean="0"/>
              <a:t>, P</a:t>
            </a:r>
            <a:r>
              <a:rPr lang="pt-BR" sz="1600" dirty="0"/>
              <a:t>., </a:t>
            </a:r>
            <a:r>
              <a:rPr lang="pt-BR" sz="1600" dirty="0" err="1"/>
              <a:t>Application</a:t>
            </a:r>
            <a:r>
              <a:rPr lang="pt-BR" sz="1600" dirty="0"/>
              <a:t> </a:t>
            </a:r>
            <a:r>
              <a:rPr lang="pt-BR" sz="1600" dirty="0" err="1"/>
              <a:t>of</a:t>
            </a:r>
            <a:r>
              <a:rPr lang="pt-BR" sz="1600" dirty="0"/>
              <a:t> artificial </a:t>
            </a:r>
            <a:r>
              <a:rPr lang="pt-BR" sz="1600" dirty="0" err="1"/>
              <a:t>intelligence</a:t>
            </a:r>
            <a:r>
              <a:rPr lang="pt-BR" sz="1600" dirty="0"/>
              <a:t> for Euler </a:t>
            </a:r>
            <a:r>
              <a:rPr lang="pt-BR" sz="1600" dirty="0" err="1"/>
              <a:t>solutions</a:t>
            </a:r>
            <a:r>
              <a:rPr lang="pt-BR" sz="1600" dirty="0"/>
              <a:t> </a:t>
            </a:r>
            <a:r>
              <a:rPr lang="pt-BR" sz="1600" dirty="0" err="1" smtClean="0"/>
              <a:t>clustering</a:t>
            </a:r>
            <a:r>
              <a:rPr lang="pt-BR" sz="1600" dirty="0" smtClean="0"/>
              <a:t>, </a:t>
            </a:r>
            <a:r>
              <a:rPr lang="pt-BR" sz="1600" dirty="0" err="1" smtClean="0"/>
              <a:t>Geophysics</a:t>
            </a:r>
            <a:r>
              <a:rPr lang="pt-BR" sz="1600" dirty="0" smtClean="0"/>
              <a:t>, 68(1), 168-180, </a:t>
            </a:r>
            <a:r>
              <a:rPr lang="pt-BR" sz="1600" dirty="0" err="1" smtClean="0"/>
              <a:t>doi</a:t>
            </a:r>
            <a:r>
              <a:rPr lang="pt-BR" sz="1600" dirty="0" smtClean="0"/>
              <a:t>: 10.1190/1.1543204, </a:t>
            </a:r>
            <a:r>
              <a:rPr lang="pt-BR" sz="1600" dirty="0"/>
              <a:t>2003</a:t>
            </a:r>
          </a:p>
          <a:p>
            <a:pPr algn="just"/>
            <a:r>
              <a:rPr lang="pt-BR" sz="1600" dirty="0" smtClean="0"/>
              <a:t>Salem, A. e </a:t>
            </a:r>
            <a:r>
              <a:rPr lang="pt-BR" sz="1600" dirty="0" err="1" smtClean="0"/>
              <a:t>Ravat</a:t>
            </a:r>
            <a:r>
              <a:rPr lang="pt-BR" sz="1600" dirty="0" smtClean="0"/>
              <a:t>, D., </a:t>
            </a:r>
            <a:r>
              <a:rPr lang="en-US" sz="1600" dirty="0"/>
              <a:t>A combined analytic signal and Euler method (AN-EUL</a:t>
            </a:r>
            <a:r>
              <a:rPr lang="en-US" sz="1600" dirty="0" smtClean="0"/>
              <a:t>) for </a:t>
            </a:r>
            <a:r>
              <a:rPr lang="en-US" sz="1600" dirty="0"/>
              <a:t>automatic interpretation of magnetic </a:t>
            </a:r>
            <a:r>
              <a:rPr lang="en-US" sz="1600" dirty="0" smtClean="0"/>
              <a:t>data, Geophysics, 68(6), 1952-1961,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10.1190/1.1635049, 2003</a:t>
            </a:r>
          </a:p>
          <a:p>
            <a:pPr algn="just"/>
            <a:r>
              <a:rPr lang="pt-BR" sz="1600" dirty="0" smtClean="0"/>
              <a:t>Silva, J. B. C. e Barbosa, V. C. F., </a:t>
            </a:r>
            <a:r>
              <a:rPr lang="en-US" sz="1600" dirty="0"/>
              <a:t>3D Euler </a:t>
            </a:r>
            <a:r>
              <a:rPr lang="en-US" sz="1600" dirty="0" err="1"/>
              <a:t>deconvolution</a:t>
            </a:r>
            <a:r>
              <a:rPr lang="en-US" sz="1600" dirty="0"/>
              <a:t>: Theoretical basis for </a:t>
            </a:r>
            <a:r>
              <a:rPr lang="en-US" sz="1600" dirty="0" smtClean="0"/>
              <a:t>automatically selecting </a:t>
            </a:r>
            <a:r>
              <a:rPr lang="en-US" sz="1600" dirty="0"/>
              <a:t>good </a:t>
            </a:r>
            <a:r>
              <a:rPr lang="en-US" sz="1600" dirty="0" smtClean="0"/>
              <a:t>solutions, Geophysics, 68(6), 1962-1968,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10.1190/1.1635050, 2003</a:t>
            </a:r>
          </a:p>
          <a:p>
            <a:pPr algn="just"/>
            <a:r>
              <a:rPr lang="pt-BR" sz="1600" dirty="0" err="1" smtClean="0"/>
              <a:t>Stavrev</a:t>
            </a:r>
            <a:r>
              <a:rPr lang="pt-BR" sz="1600" dirty="0" smtClean="0"/>
              <a:t>, P. e </a:t>
            </a:r>
            <a:r>
              <a:rPr lang="pt-BR" sz="1600" dirty="0" err="1" smtClean="0"/>
              <a:t>Reid</a:t>
            </a:r>
            <a:r>
              <a:rPr lang="pt-BR" sz="1600" dirty="0" smtClean="0"/>
              <a:t>, A., </a:t>
            </a:r>
            <a:r>
              <a:rPr lang="en-US" sz="1600" dirty="0"/>
              <a:t>Degrees of homogeneity of potential fields </a:t>
            </a:r>
            <a:r>
              <a:rPr lang="en-US" sz="1600" dirty="0" smtClean="0"/>
              <a:t>and structural </a:t>
            </a:r>
            <a:r>
              <a:rPr lang="en-US" sz="1600" dirty="0"/>
              <a:t>indices of 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, Geophysics, 72(1), L1-L12,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10.1190/1.2400010, 2007</a:t>
            </a:r>
          </a:p>
          <a:p>
            <a:pPr algn="just"/>
            <a:r>
              <a:rPr lang="pt-BR" sz="1600" dirty="0" smtClean="0"/>
              <a:t>Melo,  F. F., Barbosa, V. C. F., </a:t>
            </a:r>
            <a:r>
              <a:rPr lang="pt-BR" sz="1600" dirty="0" err="1" smtClean="0"/>
              <a:t>Uieda</a:t>
            </a:r>
            <a:r>
              <a:rPr lang="pt-BR" sz="1600" dirty="0" smtClean="0"/>
              <a:t>, L., Oliveira Jr., V. C. e Silva, J. B. C., </a:t>
            </a:r>
            <a:r>
              <a:rPr lang="en-US" sz="1600" dirty="0"/>
              <a:t>Estimating the nature and the horizontal and vertical </a:t>
            </a:r>
            <a:r>
              <a:rPr lang="en-US" sz="1600" dirty="0" smtClean="0"/>
              <a:t>positions of </a:t>
            </a:r>
            <a:r>
              <a:rPr lang="en-US" sz="1600" dirty="0"/>
              <a:t>3D magnetic sources using 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, Geophysics, 78(6), J87-J98,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10.1190/GEO2012-0515.1,</a:t>
            </a:r>
            <a:r>
              <a:rPr lang="en-US" sz="1600" dirty="0" smtClean="0"/>
              <a:t> </a:t>
            </a:r>
            <a:r>
              <a:rPr lang="pt-BR" sz="1600" dirty="0" smtClean="0"/>
              <a:t>2013</a:t>
            </a:r>
          </a:p>
          <a:p>
            <a:pPr algn="just"/>
            <a:r>
              <a:rPr lang="pt-BR" sz="1600" dirty="0" err="1" smtClean="0"/>
              <a:t>Uieda</a:t>
            </a:r>
            <a:r>
              <a:rPr lang="pt-BR" sz="1600" dirty="0" smtClean="0"/>
              <a:t>, L., Oliveira Jr., V. C. e Barbosa, V. C. F., </a:t>
            </a:r>
            <a:r>
              <a:rPr lang="pt-BR" sz="1600" dirty="0" err="1" smtClean="0"/>
              <a:t>Geophysical</a:t>
            </a:r>
            <a:r>
              <a:rPr lang="pt-BR" sz="1600" dirty="0" smtClean="0"/>
              <a:t> tutorial: </a:t>
            </a:r>
            <a:r>
              <a:rPr lang="en-US" sz="1600" dirty="0" smtClean="0"/>
              <a:t>Euler </a:t>
            </a:r>
            <a:r>
              <a:rPr lang="en-US" sz="1600" dirty="0" err="1"/>
              <a:t>deconvolution</a:t>
            </a:r>
            <a:r>
              <a:rPr lang="en-US" sz="1600" dirty="0"/>
              <a:t> of potential-field </a:t>
            </a:r>
            <a:r>
              <a:rPr lang="en-US" sz="1600" dirty="0" smtClean="0"/>
              <a:t>data</a:t>
            </a:r>
            <a:r>
              <a:rPr lang="en-US" sz="1600" dirty="0"/>
              <a:t>, The Leading </a:t>
            </a:r>
            <a:r>
              <a:rPr lang="en-US" sz="1600" dirty="0" smtClean="0"/>
              <a:t>Edge, 448-450,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 10.1190/tle33040448.1, 2014</a:t>
            </a:r>
            <a:endParaRPr lang="pt-BR" sz="1600" dirty="0"/>
          </a:p>
          <a:p>
            <a:pPr algn="just"/>
            <a:r>
              <a:rPr lang="pt-BR" sz="1600" dirty="0" err="1" smtClean="0"/>
              <a:t>Reid</a:t>
            </a:r>
            <a:r>
              <a:rPr lang="pt-BR" sz="1600" dirty="0" smtClean="0"/>
              <a:t>, A. B., </a:t>
            </a:r>
            <a:r>
              <a:rPr lang="pt-BR" sz="1600" dirty="0" err="1" smtClean="0"/>
              <a:t>Ebbing</a:t>
            </a:r>
            <a:r>
              <a:rPr lang="pt-BR" sz="1600" dirty="0" smtClean="0"/>
              <a:t>, J. e </a:t>
            </a:r>
            <a:r>
              <a:rPr lang="pt-BR" sz="1600" dirty="0" err="1" smtClean="0"/>
              <a:t>Webb</a:t>
            </a:r>
            <a:r>
              <a:rPr lang="pt-BR" sz="1600" dirty="0" smtClean="0"/>
              <a:t>, S. J., </a:t>
            </a:r>
            <a:r>
              <a:rPr lang="en-US" sz="1600" dirty="0"/>
              <a:t>Avoidable Euler Errors – the use and abuse of 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 applied </a:t>
            </a:r>
            <a:r>
              <a:rPr lang="en-US" sz="1600" dirty="0"/>
              <a:t>to potential </a:t>
            </a:r>
            <a:r>
              <a:rPr lang="en-US" sz="1600" dirty="0" smtClean="0"/>
              <a:t>fields</a:t>
            </a:r>
            <a:r>
              <a:rPr lang="en-US" sz="1600" dirty="0"/>
              <a:t>, Geophysical </a:t>
            </a:r>
            <a:r>
              <a:rPr lang="en-US" sz="1600" dirty="0" smtClean="0"/>
              <a:t>Prospecting, </a:t>
            </a:r>
            <a:r>
              <a:rPr lang="pt-BR" sz="1600" dirty="0" err="1"/>
              <a:t>doi</a:t>
            </a:r>
            <a:r>
              <a:rPr lang="pt-BR" sz="1600" dirty="0"/>
              <a:t>: </a:t>
            </a:r>
            <a:r>
              <a:rPr lang="pt-BR" sz="1600" dirty="0" smtClean="0"/>
              <a:t>10.1111/1365-2478.12119, 2014</a:t>
            </a:r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77779660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Muito obrigado!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014745"/>
            <a:ext cx="4320000" cy="16546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01" y="5373216"/>
            <a:ext cx="2527347" cy="108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82" y="1628800"/>
            <a:ext cx="5876632" cy="1188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416" y="3426756"/>
            <a:ext cx="4744080" cy="1188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56" y="3253493"/>
            <a:ext cx="2287592" cy="154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CaixaDeTexto 82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4" name="CaixaDe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tângulo 84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tângulo 53"/>
          <p:cNvSpPr/>
          <p:nvPr/>
        </p:nvSpPr>
        <p:spPr>
          <a:xfrm>
            <a:off x="2870056" y="2924944"/>
            <a:ext cx="1138592" cy="488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2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CaixaDeTexto 79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tângulo 81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99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CaixaDeTexto 79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tângulo 81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03595" y="5180999"/>
                <a:ext cx="2980373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O nível de base </a:t>
                </a:r>
                <a:r>
                  <a:rPr lang="pt-BR" sz="2400" i="1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400" dirty="0" smtClean="0"/>
                  <a:t> e as coordenadas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pt-B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pt-BR" sz="24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400" dirty="0" smtClean="0"/>
                  <a:t> são desconhecidos</a:t>
                </a:r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595" y="5180999"/>
                <a:ext cx="2980373" cy="1200329"/>
              </a:xfrm>
              <a:prstGeom prst="rect">
                <a:avLst/>
              </a:prstGeom>
              <a:blipFill rotWithShape="1">
                <a:blip r:embed="rId8"/>
                <a:stretch>
                  <a:fillRect l="-1010" t="-2956" r="-2828" b="-88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65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CaixaDeTexto 79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tângulo 81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303595" y="5180999"/>
                <a:ext cx="2980373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O nível de base </a:t>
                </a:r>
                <a:r>
                  <a:rPr lang="pt-BR" sz="2400" i="1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400" dirty="0" smtClean="0"/>
                  <a:t> e as coordenadas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pt-B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pt-BR" sz="24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400" dirty="0" smtClean="0"/>
                  <a:t> são desconhecidos</a:t>
                </a:r>
                <a:endParaRPr lang="pt-BR" sz="24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595" y="5180999"/>
                <a:ext cx="2980373" cy="1200329"/>
              </a:xfrm>
              <a:prstGeom prst="rect">
                <a:avLst/>
              </a:prstGeom>
              <a:blipFill rotWithShape="1">
                <a:blip r:embed="rId8"/>
                <a:stretch>
                  <a:fillRect l="-1010" t="-2956" r="-2828" b="-88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aixaDeTexto 53"/>
          <p:cNvSpPr txBox="1"/>
          <p:nvPr/>
        </p:nvSpPr>
        <p:spPr>
          <a:xfrm>
            <a:off x="5383027" y="5171708"/>
            <a:ext cx="3653469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Neste caso, estes são os parâmetros a serem estimados pela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Euler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9087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6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aixaDeTexto 53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75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2116541" y="4062324"/>
            <a:ext cx="1345843" cy="6708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6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aixaDeTexto 7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p:sp>
        <p:nvSpPr>
          <p:cNvPr id="3" name="Elipse 2"/>
          <p:cNvSpPr/>
          <p:nvPr/>
        </p:nvSpPr>
        <p:spPr>
          <a:xfrm>
            <a:off x="1890288" y="6062232"/>
            <a:ext cx="518881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/>
          <p:cNvSpPr/>
          <p:nvPr/>
        </p:nvSpPr>
        <p:spPr>
          <a:xfrm>
            <a:off x="4166780" y="6062232"/>
            <a:ext cx="518881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12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2005984" y="1255744"/>
            <a:ext cx="924580" cy="6708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aixaDeTexto 7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9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Elipse 52"/>
          <p:cNvSpPr/>
          <p:nvPr/>
        </p:nvSpPr>
        <p:spPr>
          <a:xfrm>
            <a:off x="6819702" y="6063991"/>
            <a:ext cx="627846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36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Comentários Finais</a:t>
            </a:r>
          </a:p>
        </p:txBody>
      </p:sp>
    </p:spTree>
    <p:extLst>
      <p:ext uri="{BB962C8B-B14F-4D97-AF65-F5344CB8AC3E}">
        <p14:creationId xmlns:p14="http://schemas.microsoft.com/office/powerpoint/2010/main" val="138038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6516216" y="4294837"/>
                <a:ext cx="24717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solidFill>
                      <a:srgbClr val="FF0000"/>
                    </a:solidFill>
                  </a:rPr>
                  <a:t>Derivadas espaciais do dado na posição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/>
                          </a:rPr>
                          <m:t> , 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4294837"/>
                <a:ext cx="2471754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2222" t="-471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ixaDeTexto 75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6" name="CaixaDeTexto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aixaDeTexto 7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10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Elipse 52"/>
          <p:cNvSpPr/>
          <p:nvPr/>
        </p:nvSpPr>
        <p:spPr>
          <a:xfrm>
            <a:off x="5348455" y="5744236"/>
            <a:ext cx="796358" cy="9584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/>
          <p:cNvSpPr/>
          <p:nvPr/>
        </p:nvSpPr>
        <p:spPr>
          <a:xfrm>
            <a:off x="3143920" y="5758984"/>
            <a:ext cx="796358" cy="9584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1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Elipse 75"/>
          <p:cNvSpPr/>
          <p:nvPr/>
        </p:nvSpPr>
        <p:spPr>
          <a:xfrm>
            <a:off x="3176084" y="2924944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CaixaDeTexto 79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9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de seta reta 5"/>
          <p:cNvCxnSpPr/>
          <p:nvPr/>
        </p:nvCxnSpPr>
        <p:spPr>
          <a:xfrm>
            <a:off x="7512086" y="5455104"/>
            <a:ext cx="410869" cy="64807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/>
          <p:cNvCxnSpPr/>
          <p:nvPr/>
        </p:nvCxnSpPr>
        <p:spPr>
          <a:xfrm>
            <a:off x="4568232" y="5527112"/>
            <a:ext cx="410869" cy="64807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/>
          <p:nvPr/>
        </p:nvCxnSpPr>
        <p:spPr>
          <a:xfrm>
            <a:off x="2335984" y="5527112"/>
            <a:ext cx="410869" cy="64807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ipse 80"/>
          <p:cNvSpPr/>
          <p:nvPr/>
        </p:nvSpPr>
        <p:spPr>
          <a:xfrm>
            <a:off x="4868391" y="4419286"/>
            <a:ext cx="1503809" cy="737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29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aixaDeTexto 7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9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Elipse 52"/>
          <p:cNvSpPr/>
          <p:nvPr/>
        </p:nvSpPr>
        <p:spPr>
          <a:xfrm>
            <a:off x="6361224" y="6087001"/>
            <a:ext cx="598315" cy="491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/>
          <p:cNvSpPr/>
          <p:nvPr/>
        </p:nvSpPr>
        <p:spPr>
          <a:xfrm>
            <a:off x="7569669" y="6089528"/>
            <a:ext cx="371506" cy="491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293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/>
                  <a:t> é uma constante denominada</a:t>
                </a:r>
              </a:p>
              <a:p>
                <a:pPr algn="ctr"/>
                <a:r>
                  <a:rPr lang="pt-BR" sz="3600" dirty="0" smtClean="0"/>
                  <a:t>índice estrutural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blipFill rotWithShape="1">
                <a:blip r:embed="rId3"/>
                <a:stretch>
                  <a:fillRect t="-7614" r="-2592" b="-182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920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/>
                  <a:t> é uma constante denominada</a:t>
                </a:r>
              </a:p>
              <a:p>
                <a:pPr algn="ctr"/>
                <a:r>
                  <a:rPr lang="pt-BR" sz="3600" dirty="0" smtClean="0"/>
                  <a:t>índice estrutural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blipFill rotWithShape="1">
                <a:blip r:embed="rId3"/>
                <a:stretch>
                  <a:fillRect t="-7614" r="-2592" b="-182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854655" y="3645024"/>
            <a:ext cx="54150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dirty="0" smtClean="0"/>
              <a:t>O índice estrutural depende</a:t>
            </a:r>
          </a:p>
          <a:p>
            <a:pPr algn="ctr"/>
            <a:r>
              <a:rPr lang="pt-BR" sz="3600" dirty="0" smtClean="0"/>
              <a:t>da forma da fonte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08393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/>
                  <a:t> é uma constante denominada</a:t>
                </a:r>
              </a:p>
              <a:p>
                <a:pPr algn="ctr"/>
                <a:r>
                  <a:rPr lang="pt-BR" sz="3600" dirty="0" smtClean="0"/>
                  <a:t>índice estrutural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blipFill rotWithShape="1">
                <a:blip r:embed="rId3"/>
                <a:stretch>
                  <a:fillRect t="-7614" r="-2592" b="-182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854655" y="3645024"/>
            <a:ext cx="54150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dirty="0" smtClean="0"/>
              <a:t>O índice estrutural depende</a:t>
            </a:r>
          </a:p>
          <a:p>
            <a:pPr algn="ctr"/>
            <a:r>
              <a:rPr lang="pt-BR" sz="3600" dirty="0" smtClean="0"/>
              <a:t>da forma da fonte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22835" y="5085184"/>
                <a:ext cx="70775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3600" dirty="0" smtClean="0"/>
                  <a:t>Para um dique vertical, por exemplo, </a:t>
                </a:r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pt-BR" sz="3600" dirty="0" smtClean="0"/>
                  <a:t> </a:t>
                </a:r>
                <a:endParaRPr lang="pt-BR" sz="36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35" y="5085184"/>
                <a:ext cx="7077557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1895" t="-7614" r="-33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1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3889" y="3042826"/>
                <a:ext cx="6121484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600" dirty="0" smtClean="0">
                    <a:ea typeface="Cambria Math"/>
                  </a:rPr>
                  <a:t>Ao estabelecer um valor para </a:t>
                </a:r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>
                    <a:ea typeface="Cambria Math"/>
                  </a:rPr>
                  <a:t>,</a:t>
                </a:r>
              </a:p>
              <a:p>
                <a:pPr algn="ctr"/>
                <a:r>
                  <a:rPr lang="pt-BR" sz="3600" dirty="0" smtClean="0"/>
                  <a:t>o intérprete define o formato</a:t>
                </a:r>
              </a:p>
              <a:p>
                <a:pPr algn="ctr"/>
                <a:r>
                  <a:rPr lang="pt-BR" sz="3600" dirty="0" smtClean="0"/>
                  <a:t>da fonte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89" y="3042826"/>
                <a:ext cx="6121484" cy="1754326"/>
              </a:xfrm>
              <a:prstGeom prst="rect">
                <a:avLst/>
              </a:prstGeom>
              <a:blipFill rotWithShape="1">
                <a:blip r:embed="rId3"/>
                <a:stretch>
                  <a:fillRect l="-2789" t="-5208" r="-2590" b="-121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63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3889" y="3042826"/>
                <a:ext cx="6121484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600" dirty="0" smtClean="0">
                    <a:ea typeface="Cambria Math"/>
                  </a:rPr>
                  <a:t>Ao estabelecer um valor para </a:t>
                </a:r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>
                    <a:ea typeface="Cambria Math"/>
                  </a:rPr>
                  <a:t>,</a:t>
                </a:r>
              </a:p>
              <a:p>
                <a:pPr algn="ctr"/>
                <a:r>
                  <a:rPr lang="pt-BR" sz="3600" dirty="0" smtClean="0"/>
                  <a:t>o intérprete define o formato</a:t>
                </a:r>
              </a:p>
              <a:p>
                <a:pPr algn="ctr"/>
                <a:r>
                  <a:rPr lang="pt-BR" sz="3600" dirty="0" smtClean="0"/>
                  <a:t>da fonte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89" y="3042826"/>
                <a:ext cx="6121484" cy="1754326"/>
              </a:xfrm>
              <a:prstGeom prst="rect">
                <a:avLst/>
              </a:prstGeom>
              <a:blipFill rotWithShape="1">
                <a:blip r:embed="rId3"/>
                <a:stretch>
                  <a:fillRect l="-2789" t="-5208" r="-2590" b="-121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735392" y="5446965"/>
                <a:ext cx="76610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600" dirty="0" smtClean="0">
                    <a:ea typeface="Cambria Math"/>
                  </a:rPr>
                  <a:t>Uma vez estabelecido um valor para </a:t>
                </a:r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>
                    <a:ea typeface="Cambria Math"/>
                  </a:rPr>
                  <a:t>...</a:t>
                </a: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92" y="5446965"/>
                <a:ext cx="7661007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1990" t="-14151" r="-1990" b="-349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3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937200" y="3645024"/>
                <a:ext cx="52625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800" dirty="0" smtClean="0"/>
                  <a:t>Equação para uma posição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8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/>
                          </a:rPr>
                          <m:t> ,</m:t>
                        </m:r>
                        <m:sSub>
                          <m:sSubPr>
                            <m:ctrlPr>
                              <a:rPr lang="pt-BR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pt-BR" sz="2800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200" y="3645024"/>
                <a:ext cx="5262594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2433" t="-10465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50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6512" y="952828"/>
            <a:ext cx="9144000" cy="593255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60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950286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46" name="CaixaDeTexto 45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7" name="CaixaDeTexto 46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5454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649347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7978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2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 smtClean="0"/>
              <a:t>Fairhead</a:t>
            </a:r>
            <a:r>
              <a:rPr lang="pt-BR" sz="2000" dirty="0" smtClean="0"/>
              <a:t> et al. (1994)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792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937200" y="3645024"/>
                <a:ext cx="52625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800" dirty="0" smtClean="0"/>
                  <a:t>Equação para uma posição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8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/>
                          </a:rPr>
                          <m:t> ,</m:t>
                        </m:r>
                        <m:sSub>
                          <m:sSubPr>
                            <m:ctrlPr>
                              <a:rPr lang="pt-BR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pt-BR" sz="2800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200" y="3645024"/>
                <a:ext cx="5262594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2433" t="-10465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94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have esquerda 5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20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971600" y="3789040"/>
                <a:ext cx="4057521" cy="85773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789040"/>
                <a:ext cx="4057521" cy="8577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have esquerda 12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97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971600" y="3789040"/>
                <a:ext cx="4057521" cy="85773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789040"/>
                <a:ext cx="4057521" cy="8577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873936" y="5236767"/>
                <a:ext cx="4350678" cy="85773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36" y="5236767"/>
                <a:ext cx="4350678" cy="85773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/>
          <p:cNvSpPr txBox="1"/>
          <p:nvPr/>
        </p:nvSpPr>
        <p:spPr>
          <a:xfrm rot="5400000">
            <a:off x="1676716" y="463181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...</a:t>
            </a:r>
            <a:endParaRPr lang="pt-BR" sz="3600" dirty="0"/>
          </a:p>
        </p:txBody>
      </p:sp>
      <p:sp>
        <p:nvSpPr>
          <p:cNvPr id="8" name="CaixaDeTexto 7"/>
          <p:cNvSpPr txBox="1"/>
          <p:nvPr/>
        </p:nvSpPr>
        <p:spPr>
          <a:xfrm rot="5400000">
            <a:off x="2972860" y="463181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...</a:t>
            </a:r>
            <a:endParaRPr lang="pt-BR" sz="3600" dirty="0"/>
          </a:p>
        </p:txBody>
      </p:sp>
      <p:sp>
        <p:nvSpPr>
          <p:cNvPr id="9" name="CaixaDeTexto 8"/>
          <p:cNvSpPr txBox="1"/>
          <p:nvPr/>
        </p:nvSpPr>
        <p:spPr>
          <a:xfrm rot="5400000">
            <a:off x="3835216" y="463181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...</a:t>
            </a:r>
            <a:endParaRPr lang="pt-BR" sz="3600" dirty="0"/>
          </a:p>
        </p:txBody>
      </p:sp>
      <p:sp>
        <p:nvSpPr>
          <p:cNvPr id="11" name="CaixaDeTexto 10"/>
          <p:cNvSpPr txBox="1"/>
          <p:nvPr/>
        </p:nvSpPr>
        <p:spPr>
          <a:xfrm rot="5400000">
            <a:off x="4570044" y="463181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...</a:t>
            </a:r>
            <a:endParaRPr lang="pt-BR" sz="3600" dirty="0"/>
          </a:p>
        </p:txBody>
      </p:sp>
      <p:sp>
        <p:nvSpPr>
          <p:cNvPr id="13" name="Chave esquerda 12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32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have esquerda 6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08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have esquerda 6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have esquerda 7"/>
          <p:cNvSpPr/>
          <p:nvPr/>
        </p:nvSpPr>
        <p:spPr>
          <a:xfrm rot="16200000">
            <a:off x="2232024" y="4515663"/>
            <a:ext cx="288000" cy="2520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123728" y="5991671"/>
                <a:ext cx="5485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𝐆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5991671"/>
                <a:ext cx="548548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3663412" y="5949280"/>
                <a:ext cx="529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412" y="5949280"/>
                <a:ext cx="529311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/>
          <p:cNvCxnSpPr/>
          <p:nvPr/>
        </p:nvCxnSpPr>
        <p:spPr>
          <a:xfrm>
            <a:off x="3937686" y="5301208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4572000" y="5949280"/>
                <a:ext cx="529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949280"/>
                <a:ext cx="529311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de seta reta 14"/>
          <p:cNvCxnSpPr/>
          <p:nvPr/>
        </p:nvCxnSpPr>
        <p:spPr>
          <a:xfrm>
            <a:off x="4846274" y="5301208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99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have esquerda 6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have esquerda 7"/>
          <p:cNvSpPr/>
          <p:nvPr/>
        </p:nvSpPr>
        <p:spPr>
          <a:xfrm rot="16200000">
            <a:off x="2232024" y="4515663"/>
            <a:ext cx="288000" cy="2520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123728" y="5991671"/>
                <a:ext cx="5485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𝐆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5991671"/>
                <a:ext cx="548548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3663412" y="5949280"/>
                <a:ext cx="529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412" y="5949280"/>
                <a:ext cx="529311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/>
          <p:cNvCxnSpPr/>
          <p:nvPr/>
        </p:nvCxnSpPr>
        <p:spPr>
          <a:xfrm>
            <a:off x="3937686" y="5301208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4572000" y="5949280"/>
                <a:ext cx="529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949280"/>
                <a:ext cx="529311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de seta reta 14"/>
          <p:cNvCxnSpPr/>
          <p:nvPr/>
        </p:nvCxnSpPr>
        <p:spPr>
          <a:xfrm>
            <a:off x="4846274" y="5301208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5580112" y="5220489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5220489"/>
                <a:ext cx="3308213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42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/>
          <p:cNvSpPr txBox="1"/>
          <p:nvPr/>
        </p:nvSpPr>
        <p:spPr>
          <a:xfrm>
            <a:off x="1259632" y="4942909"/>
            <a:ext cx="2865162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De volta ao esquema ilustrativo 2D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3200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CaixaDeTexto 71"/>
          <p:cNvSpPr txBox="1"/>
          <p:nvPr/>
        </p:nvSpPr>
        <p:spPr>
          <a:xfrm>
            <a:off x="1259632" y="5046275"/>
            <a:ext cx="2865162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É possível utilizar </a:t>
            </a:r>
            <a:r>
              <a:rPr lang="pt-BR" sz="2400" dirty="0" smtClean="0">
                <a:solidFill>
                  <a:srgbClr val="FF0000"/>
                </a:solidFill>
              </a:rPr>
              <a:t>todos os dados...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33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8" name="CaixaDeTexto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riângulo isósceles 38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Triângulo isósceles 5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Triângulo isósceles 53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ixaDeTexto 72"/>
              <p:cNvSpPr txBox="1"/>
              <p:nvPr/>
            </p:nvSpPr>
            <p:spPr>
              <a:xfrm>
                <a:off x="1096119" y="4433044"/>
                <a:ext cx="3255620" cy="230832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... e estimar as coordenadas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pt-B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pt-BR" sz="24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400" dirty="0" smtClean="0"/>
                  <a:t> do topo do dique vertical e o nível de base </a:t>
                </a:r>
                <a:r>
                  <a:rPr lang="pt-BR" sz="2400" i="1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400" dirty="0" smtClean="0"/>
                  <a:t> por meio da solução deste sistema linear</a:t>
                </a:r>
                <a:endParaRPr lang="pt-BR" sz="2400" dirty="0"/>
              </a:p>
            </p:txBody>
          </p:sp>
        </mc:Choice>
        <mc:Fallback xmlns="">
          <p:sp>
            <p:nvSpPr>
              <p:cNvPr id="73" name="CaixaDeTexto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119" y="4433044"/>
                <a:ext cx="3255620" cy="2308324"/>
              </a:xfrm>
              <a:prstGeom prst="rect">
                <a:avLst/>
              </a:prstGeom>
              <a:blipFill rotWithShape="1">
                <a:blip r:embed="rId9"/>
                <a:stretch>
                  <a:fillRect l="-2597" t="-1563" r="-4267" b="-416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70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950286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46" name="CaixaDeTexto 45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7" name="CaixaDeTexto 46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5454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649347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7978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1857365" y="1268760"/>
            <a:ext cx="8348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215816" y="1484784"/>
            <a:ext cx="1656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>
            <a:off x="206808" y="1484784"/>
            <a:ext cx="0" cy="4608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9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590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7" name="CaixaDe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riângulo isósceles 44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Triângulo isósceles 52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Triângulo isósceles 53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Triângulo isósceles 70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Triângulo isósceles 71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Triângulo isósceles 73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Triângulo isósceles 75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Triângulo isósceles 79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Triângulo isósceles 8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aixaDeTexto 82"/>
              <p:cNvSpPr txBox="1"/>
              <p:nvPr/>
            </p:nvSpPr>
            <p:spPr>
              <a:xfrm>
                <a:off x="1104958" y="4446496"/>
                <a:ext cx="3251018" cy="1502784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3" name="CaixaDeTexto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58" y="4446496"/>
                <a:ext cx="3251018" cy="150278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/>
              <p:cNvSpPr txBox="1"/>
              <p:nvPr/>
            </p:nvSpPr>
            <p:spPr>
              <a:xfrm>
                <a:off x="1879940" y="6207695"/>
                <a:ext cx="4571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𝐆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84" name="CaixaDe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940" y="6207695"/>
                <a:ext cx="457176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aixaDeTexto 84"/>
              <p:cNvSpPr txBox="1"/>
              <p:nvPr/>
            </p:nvSpPr>
            <p:spPr>
              <a:xfrm>
                <a:off x="3046568" y="6207695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𝐩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85" name="CaixaDeTexto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68" y="6207695"/>
                <a:ext cx="441146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aixaDeTexto 85"/>
              <p:cNvSpPr txBox="1"/>
              <p:nvPr/>
            </p:nvSpPr>
            <p:spPr>
              <a:xfrm>
                <a:off x="3811140" y="6207695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86" name="CaixaDeTexto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140" y="6207695"/>
                <a:ext cx="441146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have esquerda 86"/>
          <p:cNvSpPr/>
          <p:nvPr/>
        </p:nvSpPr>
        <p:spPr>
          <a:xfrm rot="16200000">
            <a:off x="1956848" y="5091695"/>
            <a:ext cx="288000" cy="1944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88" name="Conector de seta reta 87"/>
          <p:cNvCxnSpPr/>
          <p:nvPr/>
        </p:nvCxnSpPr>
        <p:spPr>
          <a:xfrm>
            <a:off x="3246360" y="5662980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/>
          <p:cNvCxnSpPr/>
          <p:nvPr/>
        </p:nvCxnSpPr>
        <p:spPr>
          <a:xfrm>
            <a:off x="3995936" y="5661369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ixaDeTexto 8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2" name="CaixaDeTexto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0" name="CaixaDeTexto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49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7" name="CaixaDe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/>
              <p:cNvSpPr txBox="1"/>
              <p:nvPr/>
            </p:nvSpPr>
            <p:spPr>
              <a:xfrm>
                <a:off x="1104958" y="4446496"/>
                <a:ext cx="3251018" cy="1502784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8" name="CaixaDeTexto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58" y="4446496"/>
                <a:ext cx="3251018" cy="150278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/>
              <p:cNvSpPr txBox="1"/>
              <p:nvPr/>
            </p:nvSpPr>
            <p:spPr>
              <a:xfrm>
                <a:off x="1879940" y="6207695"/>
                <a:ext cx="4571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𝐆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39" name="CaixaDeTex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940" y="6207695"/>
                <a:ext cx="457176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/>
              <p:cNvSpPr txBox="1"/>
              <p:nvPr/>
            </p:nvSpPr>
            <p:spPr>
              <a:xfrm>
                <a:off x="3046568" y="6207695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𝐩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40" name="CaixaDeTexto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68" y="6207695"/>
                <a:ext cx="441146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/>
              <p:cNvSpPr txBox="1"/>
              <p:nvPr/>
            </p:nvSpPr>
            <p:spPr>
              <a:xfrm>
                <a:off x="3811140" y="6207695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41" name="CaixaDeTexto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140" y="6207695"/>
                <a:ext cx="441146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have esquerda 41"/>
          <p:cNvSpPr/>
          <p:nvPr/>
        </p:nvSpPr>
        <p:spPr>
          <a:xfrm rot="16200000">
            <a:off x="1956848" y="5091695"/>
            <a:ext cx="288000" cy="1944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43" name="Conector de seta reta 42"/>
          <p:cNvCxnSpPr/>
          <p:nvPr/>
        </p:nvCxnSpPr>
        <p:spPr>
          <a:xfrm>
            <a:off x="3246360" y="5662980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/>
          <p:nvPr/>
        </p:nvCxnSpPr>
        <p:spPr>
          <a:xfrm>
            <a:off x="3995936" y="5661369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4801664" y="6095037"/>
            <a:ext cx="434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Estimativa de um nível de base </a:t>
            </a:r>
            <a:r>
              <a:rPr lang="pt-BR" sz="2000" i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000" dirty="0" smtClean="0"/>
              <a:t> e uma posição </a:t>
            </a:r>
            <a:r>
              <a:rPr lang="pt-BR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0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 smtClean="0"/>
              <a:t>, </a:t>
            </a:r>
            <a:r>
              <a:rPr lang="pt-BR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0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000" dirty="0" smtClean="0"/>
              <a:t> para o topo do dique</a:t>
            </a:r>
            <a:endParaRPr lang="pt-BR" sz="2000" dirty="0"/>
          </a:p>
        </p:txBody>
      </p:sp>
      <p:sp>
        <p:nvSpPr>
          <p:cNvPr id="45" name="Triângulo isósceles 44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Triângulo isósceles 52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Triângulo isósceles 53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Triângulo isósceles 70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Triângulo isósceles 71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Triângulo isósceles 73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Triângulo isósceles 75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Triângulo isósceles 79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Triângulo isósceles 8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ixaDeTexto 8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2" name="CaixaDeTexto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aixaDeTexto 8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3" name="CaixaDeTexto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88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5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59469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4358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5148064" y="6626848"/>
            <a:ext cx="165618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rot="5400000">
            <a:off x="359532" y="5307716"/>
            <a:ext cx="165618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60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267744" y="5139189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63,0 km</a:t>
            </a:r>
          </a:p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0,7 km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 flipV="1">
            <a:off x="4311732" y="4968932"/>
            <a:ext cx="936104" cy="3040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1979712" y="1897668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30,0 </a:t>
            </a:r>
            <a:r>
              <a:rPr lang="pt-B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66023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267744" y="5139189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63,0 km</a:t>
            </a:r>
          </a:p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0,7 km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 flipV="1">
            <a:off x="4311732" y="4968932"/>
            <a:ext cx="936104" cy="3040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1979712" y="1897668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30,0 </a:t>
            </a:r>
            <a:r>
              <a:rPr lang="pt-B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5004100" y="1340768"/>
            <a:ext cx="3744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00FF"/>
                </a:solidFill>
              </a:rPr>
              <a:t>1 janela com todos os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 flipH="1">
            <a:off x="6363816" y="1802433"/>
            <a:ext cx="296416" cy="474439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3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cxnSp>
        <p:nvCxnSpPr>
          <p:cNvPr id="3" name="Conector de seta reta 2"/>
          <p:cNvCxnSpPr/>
          <p:nvPr/>
        </p:nvCxnSpPr>
        <p:spPr>
          <a:xfrm flipV="1">
            <a:off x="3231121" y="3861048"/>
            <a:ext cx="548791" cy="648072"/>
          </a:xfrm>
          <a:prstGeom prst="straightConnector1">
            <a:avLst/>
          </a:prstGeom>
          <a:ln w="571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138667" y="2774411"/>
                <a:ext cx="292240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dirty="0" smtClean="0">
                    <a:ea typeface="Cambria Math"/>
                  </a:rPr>
                  <a:t>Índice estrutural</a:t>
                </a:r>
              </a:p>
              <a:p>
                <a:pPr algn="ctr"/>
                <a:r>
                  <a:rPr lang="pt-BR" sz="3200" dirty="0" smtClean="0">
                    <a:ea typeface="Cambria Math"/>
                  </a:rPr>
                  <a:t>correto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3200" b="0" i="0" smtClean="0"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667" y="2774411"/>
                <a:ext cx="2922403" cy="1569660"/>
              </a:xfrm>
              <a:prstGeom prst="rect">
                <a:avLst/>
              </a:prstGeom>
              <a:blipFill rotWithShape="1">
                <a:blip r:embed="rId3"/>
                <a:stretch>
                  <a:fillRect l="-4593" t="-5039" r="-48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26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sp>
        <p:nvSpPr>
          <p:cNvPr id="14" name="Retângulo 13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00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950286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46" name="CaixaDeTexto 45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7" name="CaixaDeTexto 46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5454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649347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7978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1794752" y="5345920"/>
            <a:ext cx="8348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2611631" y="5528058"/>
            <a:ext cx="612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>
            <a:off x="8724248" y="5517232"/>
            <a:ext cx="0" cy="396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2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r>
              <a:rPr lang="pt-BR" sz="2000" dirty="0" smtClean="0"/>
              <a:t> 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260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3" name="CaixaDe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52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79512" y="2060848"/>
            <a:ext cx="3384376" cy="18158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Quanto maior o índice estrutural, mais profunda é a estimativa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4" name="CaixaDe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25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179512" y="1916832"/>
            <a:ext cx="3384376" cy="18158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Na prática, a posição horizontal da fonte independe do índice estrutural utilizado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60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79512" y="1916832"/>
            <a:ext cx="3384376" cy="18158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Na prática, a posição horizontal da fonte independe do índice estrutural utilizado</a:t>
            </a:r>
            <a:endParaRPr lang="pt-BR" sz="28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79512" y="3933056"/>
            <a:ext cx="3384376" cy="18158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Já a posição vertical depende da escolha do índice estrutural verdadeiro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4" name="CaixaDe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47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749556"/>
              </p:ext>
            </p:extLst>
          </p:nvPr>
        </p:nvGraphicFramePr>
        <p:xfrm>
          <a:off x="251520" y="5004008"/>
          <a:ext cx="4847054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1643"/>
                <a:gridCol w="1025446"/>
                <a:gridCol w="1033328"/>
                <a:gridCol w="103663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pt-BR" sz="24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pt-B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(km)</a:t>
                      </a:r>
                      <a:endParaRPr lang="pt-BR" sz="24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pt-BR" sz="24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pt-B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(km)</a:t>
                      </a:r>
                      <a:endParaRPr lang="pt-BR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pt-BR" sz="240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pt-B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pt-BR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</a:t>
                      </a:r>
                      <a:r>
                        <a:rPr lang="pt-B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pt-BR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Verdadeiro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63,00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0,70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30,00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Estimado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63,00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0,79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30,08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Retângulo 23"/>
          <p:cNvSpPr/>
          <p:nvPr/>
        </p:nvSpPr>
        <p:spPr>
          <a:xfrm>
            <a:off x="7120044" y="2748927"/>
            <a:ext cx="1354671" cy="4997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5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aixaDeTexto 70"/>
          <p:cNvSpPr txBox="1"/>
          <p:nvPr/>
        </p:nvSpPr>
        <p:spPr>
          <a:xfrm>
            <a:off x="1242605" y="4221088"/>
            <a:ext cx="288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De volta aos nossos dados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9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Ao invés de utilizar todos os dados...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21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79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5496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1" name="Conector reto 70"/>
          <p:cNvCxnSpPr/>
          <p:nvPr/>
        </p:nvCxnSpPr>
        <p:spPr>
          <a:xfrm>
            <a:off x="1331640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3426603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5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-36512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3851920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177843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16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15634" y="1934248"/>
            <a:ext cx="5393619" cy="38437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4409020" y="2856454"/>
            <a:ext cx="37244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Anos 80:</a:t>
            </a:r>
          </a:p>
          <a:p>
            <a:pPr algn="ctr"/>
            <a:r>
              <a:rPr lang="pt-BR" sz="2800" dirty="0" smtClean="0"/>
              <a:t>surgimento da </a:t>
            </a:r>
            <a:r>
              <a:rPr lang="pt-BR" sz="2800" dirty="0" err="1" smtClean="0"/>
              <a:t>Deconvolução</a:t>
            </a:r>
            <a:r>
              <a:rPr lang="pt-BR" sz="2800" dirty="0" smtClean="0"/>
              <a:t> de Euler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3424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000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4283968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2210484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7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0748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795637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5882892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7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ixaDeTexto 75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6" name="CaixaDeTexto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0748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795637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5882892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CaixaDeTexto 71"/>
          <p:cNvSpPr txBox="1"/>
          <p:nvPr/>
        </p:nvSpPr>
        <p:spPr>
          <a:xfrm>
            <a:off x="323528" y="4221088"/>
            <a:ext cx="4342336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Uma estimativa de nível de base </a:t>
            </a:r>
            <a:r>
              <a:rPr lang="pt-BR" sz="2400" i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400" dirty="0" smtClean="0"/>
              <a:t> e uma posição </a:t>
            </a:r>
            <a:r>
              <a:rPr lang="pt-BR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smtClean="0"/>
              <a:t>, </a:t>
            </a:r>
            <a:r>
              <a:rPr lang="pt-BR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dirty="0" smtClean="0"/>
              <a:t> para o topo do dique </a:t>
            </a:r>
            <a:r>
              <a:rPr lang="pt-BR" sz="2400" dirty="0" smtClean="0">
                <a:solidFill>
                  <a:srgbClr val="FF0000"/>
                </a:solidFill>
              </a:rPr>
              <a:t>para cada janela de dados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18546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496" y="134076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00FF"/>
                </a:solidFill>
              </a:rPr>
              <a:t>Janela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9" name="Conector de seta reta 8"/>
          <p:cNvCxnSpPr/>
          <p:nvPr/>
        </p:nvCxnSpPr>
        <p:spPr>
          <a:xfrm>
            <a:off x="1259632" y="1802433"/>
            <a:ext cx="648046" cy="546447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4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138667" y="2774411"/>
                <a:ext cx="292240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dirty="0" smtClean="0">
                    <a:ea typeface="Cambria Math"/>
                  </a:rPr>
                  <a:t>Índice estrutural</a:t>
                </a:r>
              </a:p>
              <a:p>
                <a:pPr algn="ctr"/>
                <a:r>
                  <a:rPr lang="pt-BR" sz="3200" dirty="0" smtClean="0">
                    <a:ea typeface="Cambria Math"/>
                  </a:rPr>
                  <a:t>correto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3200" b="0" i="0" smtClean="0"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667" y="2774411"/>
                <a:ext cx="2922403" cy="1569660"/>
              </a:xfrm>
              <a:prstGeom prst="rect">
                <a:avLst/>
              </a:prstGeom>
              <a:blipFill rotWithShape="1">
                <a:blip r:embed="rId3"/>
                <a:stretch>
                  <a:fillRect l="-4593" t="-5039" r="-48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10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3266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0260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6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6084168" y="3356992"/>
            <a:ext cx="2808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Observe que a “nuvem de soluções” não tem relação direta com a forma do dique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369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1" t="10428" r="25761" b="11985"/>
          <a:stretch/>
        </p:blipFill>
        <p:spPr>
          <a:xfrm>
            <a:off x="5834361" y="1772816"/>
            <a:ext cx="3274143" cy="4235456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6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8801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50" name="Retângulo 49"/>
          <p:cNvSpPr/>
          <p:nvPr/>
        </p:nvSpPr>
        <p:spPr>
          <a:xfrm>
            <a:off x="215634" y="2814473"/>
            <a:ext cx="5393619" cy="29051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323528" y="1276785"/>
            <a:ext cx="5393619" cy="6322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/>
          <p:cNvSpPr txBox="1"/>
          <p:nvPr/>
        </p:nvSpPr>
        <p:spPr>
          <a:xfrm>
            <a:off x="4164994" y="1556792"/>
            <a:ext cx="47994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Anos 90: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 e aprimoramento de critérios para a seleção das “melhores soluções” e da estimativa do índice estrutural</a:t>
            </a:r>
            <a:endParaRPr lang="pt-BR" sz="2800" dirty="0"/>
          </a:p>
        </p:txBody>
      </p:sp>
      <p:sp>
        <p:nvSpPr>
          <p:cNvPr id="53" name="CaixaDeTexto 52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512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1" t="10428" r="25761" b="11985"/>
          <a:stretch/>
        </p:blipFill>
        <p:spPr>
          <a:xfrm>
            <a:off x="5834361" y="1772816"/>
            <a:ext cx="3274143" cy="4235456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6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  <p:cxnSp>
        <p:nvCxnSpPr>
          <p:cNvPr id="6" name="Conector de seta reta 5"/>
          <p:cNvCxnSpPr/>
          <p:nvPr/>
        </p:nvCxnSpPr>
        <p:spPr>
          <a:xfrm>
            <a:off x="6156176" y="2276872"/>
            <a:ext cx="1027124" cy="554798"/>
          </a:xfrm>
          <a:prstGeom prst="straightConnector1">
            <a:avLst/>
          </a:prstGeom>
          <a:ln w="571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66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1979712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96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30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2627784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4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</a:t>
            </a:r>
            <a:r>
              <a:rPr lang="pt-BR" sz="2400" dirty="0">
                <a:solidFill>
                  <a:srgbClr val="0000FF"/>
                </a:solidFill>
              </a:rPr>
              <a:t>5</a:t>
            </a:r>
            <a:r>
              <a:rPr lang="pt-BR" sz="2400" dirty="0" smtClean="0">
                <a:solidFill>
                  <a:srgbClr val="0000FF"/>
                </a:solidFill>
              </a:rPr>
              <a:t>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>
            <a:off x="3203848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87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>
            <a:off x="3923928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4644008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06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125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4788024" y="3573016"/>
            <a:ext cx="360040" cy="130355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1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150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6012160" y="1772816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27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4858428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Uma janelas de 201 dados (todos)</a:t>
            </a:r>
            <a:endParaRPr lang="pt-BR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51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8940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2793</TotalTime>
  <Words>11879</Words>
  <Application>Microsoft Office PowerPoint</Application>
  <PresentationFormat>Apresentação na tela (4:3)</PresentationFormat>
  <Paragraphs>1950</Paragraphs>
  <Slides>324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324</vt:i4>
      </vt:variant>
    </vt:vector>
  </HeadingPairs>
  <TitlesOfParts>
    <vt:vector size="325" baseType="lpstr">
      <vt:lpstr>Tema do Office</vt:lpstr>
      <vt:lpstr>Algumas limitações e armadilhas na aplicação da Deconvolução de Euler</vt:lpstr>
      <vt:lpstr>Estrutura</vt:lpstr>
      <vt:lpstr>Estrutura</vt:lpstr>
      <vt:lpstr>Estrutura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Estrutura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Estrutura</vt:lpstr>
      <vt:lpstr>Comentários Finais</vt:lpstr>
      <vt:lpstr>Comentários Finais</vt:lpstr>
      <vt:lpstr>Comentários Finais</vt:lpstr>
      <vt:lpstr>Comentários Finais</vt:lpstr>
      <vt:lpstr>Comentários Finais</vt:lpstr>
      <vt:lpstr>Comentários Finais</vt:lpstr>
      <vt:lpstr>Comentários Finais</vt:lpstr>
      <vt:lpstr>Comentários Finais</vt:lpstr>
      <vt:lpstr>Referências</vt:lpstr>
      <vt:lpstr>Referências</vt:lpstr>
      <vt:lpstr>Muito obrigado!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ALGUNS EXEMPLOS DE USOS E ABUSOS EM MÉTODOS POTENCIAIS</dc:title>
  <dc:creator>Vanderlei</dc:creator>
  <cp:lastModifiedBy>Vanderlei</cp:lastModifiedBy>
  <cp:revision>169</cp:revision>
  <dcterms:created xsi:type="dcterms:W3CDTF">2014-08-21T16:44:34Z</dcterms:created>
  <dcterms:modified xsi:type="dcterms:W3CDTF">2016-10-26T13:47:29Z</dcterms:modified>
</cp:coreProperties>
</file>